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5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899" r:id="rId2"/>
  </p:sldMasterIdLst>
  <p:notesMasterIdLst>
    <p:notesMasterId r:id="rId16"/>
  </p:notesMasterIdLst>
  <p:handoutMasterIdLst>
    <p:handoutMasterId r:id="rId17"/>
  </p:handoutMasterIdLst>
  <p:sldIdLst>
    <p:sldId id="299" r:id="rId3"/>
    <p:sldId id="1348" r:id="rId4"/>
    <p:sldId id="358" r:id="rId5"/>
    <p:sldId id="1337" r:id="rId6"/>
    <p:sldId id="387" r:id="rId7"/>
    <p:sldId id="1350" r:id="rId8"/>
    <p:sldId id="1354" r:id="rId9"/>
    <p:sldId id="1356" r:id="rId10"/>
    <p:sldId id="1357" r:id="rId11"/>
    <p:sldId id="1355" r:id="rId12"/>
    <p:sldId id="1358" r:id="rId13"/>
    <p:sldId id="1359" r:id="rId14"/>
    <p:sldId id="1352" r:id="rId15"/>
  </p:sldIdLst>
  <p:sldSz cx="9144000" cy="5143500" type="screen16x9"/>
  <p:notesSz cx="7010400" cy="9296400"/>
  <p:custDataLst>
    <p:tags r:id="rId18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68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pos="5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lamut, Adam" initials="MA" lastIdx="4" clrIdx="0">
    <p:extLst>
      <p:ext uri="{19B8F6BF-5375-455C-9EA6-DF929625EA0E}">
        <p15:presenceInfo xmlns:p15="http://schemas.microsoft.com/office/powerpoint/2012/main" userId="S::amala310@marriott.com::4b9ba36a-fde9-41a6-9ce6-ae507127ae9e" providerId="AD"/>
      </p:ext>
    </p:extLst>
  </p:cmAuthor>
  <p:cmAuthor id="2" name="Kumar, Pooja" initials="KP" lastIdx="3" clrIdx="1">
    <p:extLst>
      <p:ext uri="{19B8F6BF-5375-455C-9EA6-DF929625EA0E}">
        <p15:presenceInfo xmlns:p15="http://schemas.microsoft.com/office/powerpoint/2012/main" userId="S::pkuma622@marriott.com::78e04e63-5193-4773-8dd4-0f32aa3ffff0" providerId="AD"/>
      </p:ext>
    </p:extLst>
  </p:cmAuthor>
  <p:cmAuthor id="3" name="O'Brien, Michael" initials="OM" lastIdx="13" clrIdx="2">
    <p:extLst>
      <p:ext uri="{19B8F6BF-5375-455C-9EA6-DF929625EA0E}">
        <p15:presenceInfo xmlns:p15="http://schemas.microsoft.com/office/powerpoint/2012/main" userId="S::micobrien@deloitte.com::e89553e6-9617-497b-af52-e2b594f89e44" providerId="AD"/>
      </p:ext>
    </p:extLst>
  </p:cmAuthor>
  <p:cmAuthor id="4" name="Werner, Emily" initials="WE" lastIdx="2" clrIdx="3">
    <p:extLst>
      <p:ext uri="{19B8F6BF-5375-455C-9EA6-DF929625EA0E}">
        <p15:presenceInfo xmlns:p15="http://schemas.microsoft.com/office/powerpoint/2012/main" userId="S::emwerner@deloitte.com::00348a79-44aa-4cb3-9aa5-80a18daa4c5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8C69"/>
    <a:srgbClr val="525252"/>
    <a:srgbClr val="343434"/>
    <a:srgbClr val="E7E6E6"/>
    <a:srgbClr val="000000"/>
    <a:srgbClr val="5F4F47"/>
    <a:srgbClr val="5B5A59"/>
    <a:srgbClr val="8C6E48"/>
    <a:srgbClr val="707487"/>
    <a:srgbClr val="231C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 autoAdjust="0"/>
    <p:restoredTop sz="86376" autoAdjust="0"/>
  </p:normalViewPr>
  <p:slideViewPr>
    <p:cSldViewPr snapToGrid="0" snapToObjects="1">
      <p:cViewPr>
        <p:scale>
          <a:sx n="150" d="100"/>
          <a:sy n="150" d="100"/>
        </p:scale>
        <p:origin x="1080" y="-56"/>
      </p:cViewPr>
      <p:guideLst>
        <p:guide orient="horz" pos="1668"/>
        <p:guide pos="456"/>
        <p:guide pos="53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056"/>
    </p:cViewPr>
  </p:sorterViewPr>
  <p:notesViewPr>
    <p:cSldViewPr snapToGrid="0" snapToObjects="1">
      <p:cViewPr varScale="1">
        <p:scale>
          <a:sx n="168" d="100"/>
          <a:sy n="168" d="100"/>
        </p:scale>
        <p:origin x="656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FA03EC6-CB89-5749-B90A-5099CEF3862D}" type="datetimeFigureOut">
              <a:rPr lang="en-US"/>
              <a:pPr>
                <a:defRPr/>
              </a:pPr>
              <a:t>9/24/20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2E684F3-9527-D34C-960C-D5EDBAA95C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7857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354D712-EEC8-6D48-AAD3-2674F4B94605}" type="datetimeFigureOut">
              <a:rPr lang="en-US"/>
              <a:pPr>
                <a:defRPr/>
              </a:pPr>
              <a:t>9/24/20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6F52137-CA79-364F-AAD2-CEB3237E17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302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F52137-CA79-364F-AAD2-CEB3237E175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889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(Andrew)</a:t>
            </a:r>
          </a:p>
          <a:p>
            <a:endParaRPr lang="en-US" dirty="0"/>
          </a:p>
          <a:p>
            <a:r>
              <a:rPr lang="en-US" dirty="0"/>
              <a:t>What percentage of traffic goes thru these 7 stations?</a:t>
            </a:r>
            <a:br>
              <a:rPr lang="en-US" dirty="0"/>
            </a:br>
            <a:r>
              <a:rPr lang="en-US" dirty="0"/>
              <a:t>What is the targetable audience based on some assumptions on traffic patterns during weekdays?</a:t>
            </a:r>
          </a:p>
          <a:p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Analysis focused on weekday commuter traffic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Rationale for focusing on weekdays – data supported that the traffic volumes were substantially lower during weekends and further, it was assumed that weekdays were the best time to engage with the target audience (tech professionals)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F52137-CA79-364F-AAD2-CEB3237E175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812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(Andrew)</a:t>
            </a:r>
          </a:p>
          <a:p>
            <a:endParaRPr lang="en-US" dirty="0"/>
          </a:p>
          <a:p>
            <a:r>
              <a:rPr lang="en-US" dirty="0"/>
              <a:t>What percentage of traffic goes thru these 7 stations?</a:t>
            </a:r>
            <a:br>
              <a:rPr lang="en-US" dirty="0"/>
            </a:br>
            <a:r>
              <a:rPr lang="en-US" dirty="0"/>
              <a:t>What is the targetable audience based on some assumptions on traffic patterns during weekdays?</a:t>
            </a:r>
          </a:p>
          <a:p>
            <a:endParaRPr lang="en-US" dirty="0"/>
          </a:p>
          <a:p>
            <a:r>
              <a:rPr lang="en-US" dirty="0"/>
              <a:t>Which window did we use : 2 – 8hr windows ( 5am-1pm) and (1-8pm)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F52137-CA79-364F-AAD2-CEB3237E175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83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(Ganesh)</a:t>
            </a:r>
          </a:p>
          <a:p>
            <a:r>
              <a:rPr lang="en-US" dirty="0"/>
              <a:t>Email Referrals/ Advocacy </a:t>
            </a:r>
          </a:p>
          <a:p>
            <a:r>
              <a:rPr lang="en-US" dirty="0"/>
              <a:t>Media Placements partnering with other companies that support the cause</a:t>
            </a:r>
          </a:p>
          <a:p>
            <a:r>
              <a:rPr lang="en-US" dirty="0"/>
              <a:t>Social Engagement to keep the buzz around future events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F52137-CA79-364F-AAD2-CEB3237E175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392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(Team)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F52137-CA79-364F-AAD2-CEB3237E17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6320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(Ganesh)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F52137-CA79-364F-AAD2-CEB3237E175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591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Navish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sz="1200" b="1" dirty="0">
                <a:latin typeface="Swiss721 BT" panose="020B0504020202020204" pitchFamily="34" charset="0"/>
              </a:rPr>
              <a:t>OPPORTUNITY </a:t>
            </a:r>
          </a:p>
          <a:p>
            <a:r>
              <a:rPr lang="en-US" sz="1200" dirty="0">
                <a:latin typeface="Swiss721 BT" panose="020B0504020202020204" pitchFamily="34" charset="0"/>
              </a:rPr>
              <a:t>We see a real opportunity to increase awareness/reach among the target audience of technology professionals and drive sign-ups for the upcoming annual gala  by strategically deploying smaller teams to 10 stations in the city to reach over 60% of the targets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F52137-CA79-364F-AAD2-CEB3237E175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40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(</a:t>
            </a:r>
            <a:r>
              <a:rPr lang="en-US" b="1" dirty="0" err="1"/>
              <a:t>Navish</a:t>
            </a:r>
            <a:r>
              <a:rPr lang="en-US" b="1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F52137-CA79-364F-AAD2-CEB3237E175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155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Navish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F52137-CA79-364F-AAD2-CEB3237E175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892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Zach will own this slide and add speaker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F52137-CA79-364F-AAD2-CEB3237E175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152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Zach </a:t>
            </a:r>
          </a:p>
          <a:p>
            <a:r>
              <a:rPr lang="en-US" dirty="0"/>
              <a:t>We grouped stations and added the total of entries and exists 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F52137-CA79-364F-AAD2-CEB3237E175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92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(Andrew)</a:t>
            </a:r>
          </a:p>
          <a:p>
            <a:r>
              <a:rPr lang="en-US" dirty="0"/>
              <a:t>Talking pts.:</a:t>
            </a:r>
          </a:p>
          <a:p>
            <a:endParaRPr lang="en-US" dirty="0"/>
          </a:p>
          <a:p>
            <a:pPr marL="171450" marR="0" lvl="0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Majority of the Hot-Spot stations are clustered around Manhattan, below Central Park</a:t>
            </a:r>
          </a:p>
          <a:p>
            <a:pPr marL="171450" marR="0" lvl="0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 remaining few Hot-Spot stations are spread across the other 3 boroughs</a:t>
            </a:r>
          </a:p>
          <a:p>
            <a:pPr marL="171450" marR="0" lvl="0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Our recommendations are based of our analysis of the Manhattan </a:t>
            </a:r>
          </a:p>
          <a:p>
            <a:pPr marL="171450" marR="0" lvl="0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-Some of them are clustered around transfer stations</a:t>
            </a:r>
          </a:p>
          <a:p>
            <a:pPr marL="171450" marR="0" lvl="0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marR="0" lvl="0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F52137-CA79-364F-AAD2-CEB3237E175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64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2" y="0"/>
            <a:ext cx="9144000" cy="5151120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4675188" y="-2159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8212138" y="526891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160338" y="4826000"/>
            <a:ext cx="3048000" cy="230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700" b="1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JW Marriott Phuket Resort &amp; Spa, Thailand</a:t>
            </a: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8423" t="-75114" b="-66425"/>
          <a:stretch>
            <a:fillRect/>
          </a:stretch>
        </p:blipFill>
        <p:spPr bwMode="auto">
          <a:xfrm>
            <a:off x="0" y="1069975"/>
            <a:ext cx="1374775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9"/>
          <p:cNvSpPr>
            <a:spLocks noGrp="1"/>
          </p:cNvSpPr>
          <p:nvPr>
            <p:ph type="title" hasCustomPrompt="1"/>
          </p:nvPr>
        </p:nvSpPr>
        <p:spPr>
          <a:xfrm>
            <a:off x="1383967" y="786868"/>
            <a:ext cx="7980166" cy="857250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>
              <a:defRPr sz="3200" b="1" i="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1394032" y="1428069"/>
            <a:ext cx="7764227" cy="914400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300" b="0" i="1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ldine721 BT" panose="02040603050506020403" pitchFamily="18" charset="0"/>
                <a:ea typeface="Aldine721 BT" panose="02040603050506020403" pitchFamily="18" charset="0"/>
                <a:cs typeface="Aldine721 BT" panose="02040603050506020403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1388917" y="1760379"/>
            <a:ext cx="7764227" cy="774863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50" b="0" i="0" kern="1000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wiss721 Lt BT" panose="020B0403020202020204" pitchFamily="34" charset="0"/>
                <a:ea typeface="Swiss721 Lt BT" panose="020B0403020202020204" pitchFamily="34" charset="0"/>
                <a:cs typeface="Swiss721 Lt BT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CD322982-B272-884E-AC97-E1AF271AE3A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2944" y="4343400"/>
            <a:ext cx="1519572" cy="7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3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n>
                <a:solidFill>
                  <a:sysClr val="windowText" lastClr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7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439738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FF9AC244-7199-A541-B334-0A8F7593E77B}" type="slidenum">
              <a:rPr lang="en-US" sz="600" b="0" smtClean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bg1"/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678505" y="1044292"/>
            <a:ext cx="8321192" cy="2643422"/>
          </a:xfrm>
        </p:spPr>
        <p:txBody>
          <a:bodyPr>
            <a:normAutofit/>
          </a:bodyPr>
          <a:lstStyle>
            <a:lvl1pPr>
              <a:defRPr sz="1600" b="0" i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200" b="0" i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31"/>
          <p:cNvSpPr>
            <a:spLocks noGrp="1"/>
          </p:cNvSpPr>
          <p:nvPr>
            <p:ph type="title"/>
          </p:nvPr>
        </p:nvSpPr>
        <p:spPr>
          <a:xfrm>
            <a:off x="677681" y="44240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C13A95C2-C8AD-FF4C-BC2A-A9370014E8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17720"/>
            <a:ext cx="989220" cy="46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724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nne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439738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8A8296D0-1A9A-E647-8CB7-6A41EE2DD724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678505" y="1044292"/>
            <a:ext cx="8321192" cy="2643422"/>
          </a:xfrm>
        </p:spPr>
        <p:txBody>
          <a:bodyPr>
            <a:normAutofit/>
          </a:bodyPr>
          <a:lstStyle>
            <a:lvl1pPr>
              <a:defRPr sz="16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31"/>
          <p:cNvSpPr>
            <a:spLocks noGrp="1"/>
          </p:cNvSpPr>
          <p:nvPr>
            <p:ph type="title"/>
          </p:nvPr>
        </p:nvSpPr>
        <p:spPr>
          <a:xfrm>
            <a:off x="677681" y="44240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A1D72AFB-87C3-3D49-9856-42899861EF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CF2EF8-B3A6-9C4C-BE0E-489AEC6B2A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319"/>
          <a:stretch/>
        </p:blipFill>
        <p:spPr>
          <a:xfrm>
            <a:off x="-11095" y="431270"/>
            <a:ext cx="708025" cy="2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502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nne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439738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95F66526-F5BA-5942-802D-938A72A9A3BA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678506" y="1137425"/>
            <a:ext cx="8321192" cy="2643422"/>
          </a:xfrm>
          <a:ln>
            <a:noFill/>
          </a:ln>
        </p:spPr>
        <p:txBody>
          <a:bodyPr>
            <a:normAutofit/>
          </a:bodyPr>
          <a:lstStyle>
            <a:lvl1pPr>
              <a:defRPr sz="16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1"/>
          </p:nvPr>
        </p:nvSpPr>
        <p:spPr>
          <a:xfrm>
            <a:off x="693151" y="152271"/>
            <a:ext cx="8321192" cy="403508"/>
          </a:xfrm>
        </p:spPr>
        <p:txBody>
          <a:bodyPr>
            <a:normAutofit/>
          </a:bodyPr>
          <a:lstStyle>
            <a:lvl1pPr marL="0" indent="0">
              <a:buNone/>
              <a:defRPr sz="1200" b="0" i="1">
                <a:solidFill>
                  <a:srgbClr val="231C17"/>
                </a:solidFill>
                <a:latin typeface="Aldine721 BT" charset="0"/>
                <a:ea typeface="Aldine721 BT" charset="0"/>
                <a:cs typeface="Aldine721 BT" charset="0"/>
              </a:defRPr>
            </a:lvl1pPr>
            <a:lvl2pPr marL="457200" indent="0">
              <a:buNone/>
              <a:defRPr sz="14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31"/>
          <p:cNvSpPr>
            <a:spLocks noGrp="1"/>
          </p:cNvSpPr>
          <p:nvPr>
            <p:ph type="title"/>
          </p:nvPr>
        </p:nvSpPr>
        <p:spPr>
          <a:xfrm>
            <a:off x="677681" y="44240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CA33BCA4-25A2-EF4F-8ED5-FCD9BB6DAC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8DB34A-4ADC-BD4A-96EC-9F588971C6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319"/>
          <a:stretch/>
        </p:blipFill>
        <p:spPr>
          <a:xfrm>
            <a:off x="-11095" y="431270"/>
            <a:ext cx="708025" cy="2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3844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nne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439738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0349A634-1ABB-884B-99CC-6C8B1CEFF647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678506" y="1137425"/>
            <a:ext cx="8321192" cy="2643422"/>
          </a:xfrm>
          <a:ln>
            <a:noFill/>
          </a:ln>
        </p:spPr>
        <p:txBody>
          <a:bodyPr>
            <a:normAutofit/>
          </a:bodyPr>
          <a:lstStyle>
            <a:lvl1pPr>
              <a:defRPr sz="16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1"/>
          </p:nvPr>
        </p:nvSpPr>
        <p:spPr>
          <a:xfrm>
            <a:off x="693151" y="179703"/>
            <a:ext cx="8321192" cy="403508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  <a:lvl2pPr marL="457200" indent="0">
              <a:buNone/>
              <a:defRPr sz="14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31"/>
          <p:cNvSpPr>
            <a:spLocks noGrp="1"/>
          </p:cNvSpPr>
          <p:nvPr>
            <p:ph type="title"/>
          </p:nvPr>
        </p:nvSpPr>
        <p:spPr>
          <a:xfrm>
            <a:off x="677681" y="44240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002D6F4E-0DC2-AD4A-B68D-2493015503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E86B62-9379-E146-BAF9-278A1C28F5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319"/>
          <a:stretch/>
        </p:blipFill>
        <p:spPr>
          <a:xfrm>
            <a:off x="-11095" y="431270"/>
            <a:ext cx="708025" cy="2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58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 conne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439738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680B20D6-6028-C648-AD48-CC90E5D004BD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678506" y="1539761"/>
            <a:ext cx="8321192" cy="2643422"/>
          </a:xfrm>
          <a:ln>
            <a:noFill/>
          </a:ln>
        </p:spPr>
        <p:txBody>
          <a:bodyPr>
            <a:normAutofit/>
          </a:bodyPr>
          <a:lstStyle>
            <a:lvl1pPr>
              <a:defRPr sz="16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31"/>
          <p:cNvSpPr>
            <a:spLocks noGrp="1"/>
          </p:cNvSpPr>
          <p:nvPr>
            <p:ph type="title"/>
          </p:nvPr>
        </p:nvSpPr>
        <p:spPr>
          <a:xfrm>
            <a:off x="677681" y="44240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8"/>
          <p:cNvSpPr>
            <a:spLocks noGrp="1"/>
          </p:cNvSpPr>
          <p:nvPr>
            <p:ph type="body" sz="quarter" idx="12"/>
          </p:nvPr>
        </p:nvSpPr>
        <p:spPr>
          <a:xfrm>
            <a:off x="690103" y="725295"/>
            <a:ext cx="8321192" cy="403508"/>
          </a:xfrm>
        </p:spPr>
        <p:txBody>
          <a:bodyPr>
            <a:normAutofit/>
          </a:bodyPr>
          <a:lstStyle>
            <a:lvl1pPr marL="0" indent="0">
              <a:buNone/>
              <a:defRPr sz="1600" b="0" i="1">
                <a:solidFill>
                  <a:srgbClr val="231C17"/>
                </a:solidFill>
                <a:latin typeface="Aldine721 BT" charset="0"/>
                <a:ea typeface="Aldine721 BT" charset="0"/>
                <a:cs typeface="Aldine721 BT" charset="0"/>
              </a:defRPr>
            </a:lvl1pPr>
            <a:lvl2pPr marL="457200" indent="0">
              <a:buNone/>
              <a:defRPr sz="14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1440383E-B65A-9444-91BE-0950705702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00B5B1-B820-B445-88BE-8AFD2C1817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319"/>
          <a:stretch/>
        </p:blipFill>
        <p:spPr>
          <a:xfrm>
            <a:off x="-11095" y="431270"/>
            <a:ext cx="708025" cy="2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74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1014413"/>
            <a:ext cx="663575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7D8AFD20-44A1-1E46-9298-B5D6C72C00E1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1"/>
          </p:nvPr>
        </p:nvSpPr>
        <p:spPr>
          <a:xfrm>
            <a:off x="670001" y="179703"/>
            <a:ext cx="8321192" cy="403508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  <a:lvl2pPr marL="457200" indent="0">
              <a:buNone/>
              <a:defRPr sz="14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31"/>
          <p:cNvSpPr>
            <a:spLocks noGrp="1"/>
          </p:cNvSpPr>
          <p:nvPr>
            <p:ph type="title"/>
          </p:nvPr>
        </p:nvSpPr>
        <p:spPr>
          <a:xfrm>
            <a:off x="654531" y="719825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32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655356" y="1611842"/>
            <a:ext cx="8321192" cy="2643422"/>
          </a:xfrm>
          <a:ln>
            <a:noFill/>
          </a:ln>
        </p:spPr>
        <p:txBody>
          <a:bodyPr>
            <a:normAutofit/>
          </a:bodyPr>
          <a:lstStyle>
            <a:lvl1pPr>
              <a:defRPr sz="16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466AA677-65BB-EE45-A09C-43D479A9B3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4962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1 black patter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5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3F373D7B-BB8F-C743-B460-A77ADF7689AB}" type="slidenum">
              <a:rPr lang="en-US" sz="600" b="0" smtClean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bg1"/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1" name="Title 31"/>
          <p:cNvSpPr>
            <a:spLocks noGrp="1"/>
          </p:cNvSpPr>
          <p:nvPr>
            <p:ph type="title"/>
          </p:nvPr>
        </p:nvSpPr>
        <p:spPr>
          <a:xfrm>
            <a:off x="0" y="1260697"/>
            <a:ext cx="9144000" cy="152483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ctr">
              <a:defRPr sz="2800" b="1" i="0"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B815CD54-2701-F64B-A782-237470BDFFE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17720"/>
            <a:ext cx="989220" cy="46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1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divider 1 black patter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5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910896B3-9389-E74B-9A62-148349A9D630}" type="slidenum">
              <a:rPr lang="en-US" sz="600" b="0" smtClean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bg1"/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1" name="Title 31"/>
          <p:cNvSpPr>
            <a:spLocks noGrp="1"/>
          </p:cNvSpPr>
          <p:nvPr>
            <p:ph type="title"/>
          </p:nvPr>
        </p:nvSpPr>
        <p:spPr>
          <a:xfrm>
            <a:off x="0" y="1260697"/>
            <a:ext cx="9144000" cy="152483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ctr">
              <a:defRPr sz="2800" b="1" i="0"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365ECF96-2A72-1C40-9940-5965E61B120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17720"/>
            <a:ext cx="989220" cy="46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4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1 patter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92"/>
            <a:ext cx="9144000" cy="4572000"/>
          </a:xfrm>
          <a:prstGeom prst="rect">
            <a:avLst/>
          </a:prstGeom>
        </p:spPr>
      </p:pic>
      <p:sp>
        <p:nvSpPr>
          <p:cNvPr id="5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7E54AF13-672B-7A45-BD64-2DEE2AC1CA46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1" name="Title 31"/>
          <p:cNvSpPr>
            <a:spLocks noGrp="1"/>
          </p:cNvSpPr>
          <p:nvPr>
            <p:ph type="title"/>
          </p:nvPr>
        </p:nvSpPr>
        <p:spPr>
          <a:xfrm>
            <a:off x="0" y="1260697"/>
            <a:ext cx="9144000" cy="152483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ctr">
              <a:defRPr sz="2800" b="1" i="0">
                <a:solidFill>
                  <a:srgbClr val="000000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82F47D4F-85BA-304C-8E6D-610CFFF18D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819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divider 1 patter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14"/>
            <a:ext cx="9144000" cy="4572000"/>
          </a:xfrm>
          <a:prstGeom prst="rect">
            <a:avLst/>
          </a:prstGeom>
        </p:spPr>
      </p:pic>
      <p:sp>
        <p:nvSpPr>
          <p:cNvPr id="4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7C596D94-A207-7243-B783-79EAA89746F2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1" name="Title 31"/>
          <p:cNvSpPr>
            <a:spLocks noGrp="1"/>
          </p:cNvSpPr>
          <p:nvPr>
            <p:ph type="title"/>
          </p:nvPr>
        </p:nvSpPr>
        <p:spPr>
          <a:xfrm>
            <a:off x="0" y="1260697"/>
            <a:ext cx="9144000" cy="152483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ctr">
              <a:defRPr sz="2800" b="1" i="0">
                <a:solidFill>
                  <a:srgbClr val="000000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83C4B66B-DEBA-5A44-B378-44E0A3992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307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4675188" y="-2159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8212138" y="526891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160338" y="4826000"/>
            <a:ext cx="3048000" cy="230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700" b="1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The Ritz-Carlton Ras Al Khaimah, Al Wadi Desert, UAE</a:t>
            </a: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0" y="1171575"/>
            <a:ext cx="1316038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9"/>
          <p:cNvSpPr>
            <a:spLocks noGrp="1"/>
          </p:cNvSpPr>
          <p:nvPr>
            <p:ph type="title" hasCustomPrompt="1"/>
          </p:nvPr>
        </p:nvSpPr>
        <p:spPr>
          <a:xfrm>
            <a:off x="1383967" y="977368"/>
            <a:ext cx="7980166" cy="857250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>
              <a:defRPr sz="5400" b="1" i="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2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1394032" y="1784850"/>
            <a:ext cx="7764227" cy="914400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500" b="0" i="1" spc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ldine721 BT" panose="02040603050506020403" pitchFamily="18" charset="0"/>
                <a:ea typeface="Aldine721 BT" panose="02040603050506020403" pitchFamily="18" charset="0"/>
                <a:cs typeface="Aldine721 BT" panose="02040603050506020403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1388917" y="2186337"/>
            <a:ext cx="7764227" cy="774863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50" b="0" i="0" kern="1000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wiss721 Lt BT" panose="020B0403020202020204" pitchFamily="34" charset="0"/>
                <a:ea typeface="Swiss721 Lt BT" panose="020B0403020202020204" pitchFamily="34" charset="0"/>
                <a:cs typeface="Swiss721 Lt BT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BAC8CE1A-EB16-7E4D-8412-50D5C81722C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480" y="201168"/>
            <a:ext cx="1519572" cy="7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940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divider 1 patter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731"/>
            <a:ext cx="9144000" cy="4572000"/>
          </a:xfrm>
          <a:prstGeom prst="rect">
            <a:avLst/>
          </a:prstGeom>
        </p:spPr>
      </p:pic>
      <p:sp>
        <p:nvSpPr>
          <p:cNvPr id="4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E81F145E-3531-974B-AC6A-ECAA64CFC1B2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1" name="Title 31"/>
          <p:cNvSpPr>
            <a:spLocks noGrp="1"/>
          </p:cNvSpPr>
          <p:nvPr>
            <p:ph type="title"/>
          </p:nvPr>
        </p:nvSpPr>
        <p:spPr>
          <a:xfrm>
            <a:off x="0" y="1260697"/>
            <a:ext cx="9144000" cy="152483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ctr">
              <a:defRPr sz="2800" b="1" i="0">
                <a:solidFill>
                  <a:srgbClr val="000000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8F853AF-63E8-9549-98CF-6366F17182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433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divider 1 patter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833455F1-9A42-3340-AEFF-BAD883E197D3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1" name="Title 31"/>
          <p:cNvSpPr>
            <a:spLocks noGrp="1"/>
          </p:cNvSpPr>
          <p:nvPr>
            <p:ph type="title"/>
          </p:nvPr>
        </p:nvSpPr>
        <p:spPr>
          <a:xfrm>
            <a:off x="0" y="1260697"/>
            <a:ext cx="9144000" cy="152483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ctr">
              <a:defRPr sz="2800" b="1" i="0">
                <a:solidFill>
                  <a:srgbClr val="000000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57DFD969-2D71-0847-8108-72BBE6E070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864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ack pattern 1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1085482"/>
          </a:xfrm>
          <a:prstGeom prst="rect">
            <a:avLst/>
          </a:prstGeom>
        </p:spPr>
      </p:pic>
      <p:sp>
        <p:nvSpPr>
          <p:cNvPr id="5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31249904-3AD0-394B-872F-5AAE14F3246C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6" name="Title 31"/>
          <p:cNvSpPr>
            <a:spLocks noGrp="1"/>
          </p:cNvSpPr>
          <p:nvPr>
            <p:ph type="title"/>
          </p:nvPr>
        </p:nvSpPr>
        <p:spPr>
          <a:xfrm>
            <a:off x="666106" y="44240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BA2CC059-7D32-1F46-9587-79FCDA1F19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38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7B079E19-6DCD-1A4C-A0C5-140F3DB50CD3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5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6" name="Title 31"/>
          <p:cNvSpPr>
            <a:spLocks noGrp="1"/>
          </p:cNvSpPr>
          <p:nvPr>
            <p:ph type="title"/>
          </p:nvPr>
        </p:nvSpPr>
        <p:spPr>
          <a:xfrm>
            <a:off x="666106" y="44240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442292AF-0FCE-1C42-B634-F965DF5E60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3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1 image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B2833788-4235-9844-B5E9-E35763155949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4521200" y="1044292"/>
            <a:ext cx="4199467" cy="3405788"/>
          </a:xfrm>
        </p:spPr>
        <p:txBody>
          <a:bodyPr>
            <a:normAutofit/>
          </a:bodyPr>
          <a:lstStyle>
            <a:lvl1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57881" y="1044292"/>
            <a:ext cx="3472086" cy="3405788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31"/>
          <p:cNvSpPr>
            <a:spLocks noGrp="1"/>
          </p:cNvSpPr>
          <p:nvPr>
            <p:ph type="title"/>
          </p:nvPr>
        </p:nvSpPr>
        <p:spPr>
          <a:xfrm>
            <a:off x="677681" y="3050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9783" y="4204535"/>
            <a:ext cx="3486552" cy="37903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47F01DAB-4EAB-4C40-A85C-18C1A9358F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150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1 image a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6C1188CC-EE45-B642-8792-0FD5CD7D6CF7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666105" y="1044292"/>
            <a:ext cx="4406206" cy="3456588"/>
          </a:xfrm>
        </p:spPr>
        <p:txBody>
          <a:bodyPr>
            <a:normAutofit/>
          </a:bodyPr>
          <a:lstStyle>
            <a:lvl1pPr>
              <a:defRPr sz="14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329881" y="1044292"/>
            <a:ext cx="3468678" cy="3456588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31"/>
          <p:cNvSpPr>
            <a:spLocks noGrp="1"/>
          </p:cNvSpPr>
          <p:nvPr>
            <p:ph type="title"/>
          </p:nvPr>
        </p:nvSpPr>
        <p:spPr>
          <a:xfrm>
            <a:off x="677681" y="3050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5310208" y="4250835"/>
            <a:ext cx="3486552" cy="379039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71D88443-F6C2-4140-9ABC-89CF04869C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6740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97512534-542B-B142-9BA0-719011AE6733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0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15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769071" y="2854961"/>
            <a:ext cx="3706057" cy="1739900"/>
          </a:xfrm>
        </p:spPr>
        <p:txBody>
          <a:bodyPr>
            <a:normAutofit/>
          </a:bodyPr>
          <a:lstStyle>
            <a:lvl1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68101" y="1044293"/>
            <a:ext cx="3554464" cy="1648108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9" name="Text Placeholder 28"/>
          <p:cNvSpPr>
            <a:spLocks noGrp="1"/>
          </p:cNvSpPr>
          <p:nvPr>
            <p:ph type="body" sz="quarter" idx="12"/>
          </p:nvPr>
        </p:nvSpPr>
        <p:spPr>
          <a:xfrm>
            <a:off x="4890511" y="2854961"/>
            <a:ext cx="3777676" cy="1739899"/>
          </a:xfrm>
        </p:spPr>
        <p:txBody>
          <a:bodyPr>
            <a:normAutofit/>
          </a:bodyPr>
          <a:lstStyle>
            <a:lvl1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897779" y="1044292"/>
            <a:ext cx="3554464" cy="1648109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2" name="Title 31"/>
          <p:cNvSpPr>
            <a:spLocks noGrp="1"/>
          </p:cNvSpPr>
          <p:nvPr>
            <p:ph type="title"/>
          </p:nvPr>
        </p:nvSpPr>
        <p:spPr>
          <a:xfrm>
            <a:off x="677681" y="3050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8"/>
          <p:cNvSpPr>
            <a:spLocks noGrp="1"/>
          </p:cNvSpPr>
          <p:nvPr>
            <p:ph type="body" sz="quarter" idx="14" hasCustomPrompt="1"/>
          </p:nvPr>
        </p:nvSpPr>
        <p:spPr>
          <a:xfrm>
            <a:off x="4896091" y="2479909"/>
            <a:ext cx="3565003" cy="379039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754283" y="2481838"/>
            <a:ext cx="3565003" cy="379039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31C09841-1312-A84B-8ABC-C43CFAA57F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453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2 uneven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4973C00A-8B53-0D49-97E4-440B1D340171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0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15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756527" y="2847693"/>
            <a:ext cx="3175136" cy="1645567"/>
          </a:xfrm>
        </p:spPr>
        <p:txBody>
          <a:bodyPr>
            <a:normAutofit/>
          </a:bodyPr>
          <a:lstStyle>
            <a:lvl1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207655" y="1044292"/>
            <a:ext cx="1971040" cy="3448968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6310774" y="1059887"/>
            <a:ext cx="2550161" cy="3433373"/>
          </a:xfrm>
        </p:spPr>
        <p:txBody>
          <a:bodyPr>
            <a:normAutofit/>
          </a:bodyPr>
          <a:lstStyle>
            <a:lvl1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56526" y="1044293"/>
            <a:ext cx="3175137" cy="1648108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2" name="Title 31"/>
          <p:cNvSpPr>
            <a:spLocks noGrp="1"/>
          </p:cNvSpPr>
          <p:nvPr>
            <p:ph type="title"/>
          </p:nvPr>
        </p:nvSpPr>
        <p:spPr>
          <a:xfrm>
            <a:off x="677681" y="3050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8"/>
          <p:cNvSpPr>
            <a:spLocks noGrp="1"/>
          </p:cNvSpPr>
          <p:nvPr>
            <p:ph type="body" sz="quarter" idx="16" hasCustomPrompt="1"/>
          </p:nvPr>
        </p:nvSpPr>
        <p:spPr>
          <a:xfrm>
            <a:off x="763929" y="2470264"/>
            <a:ext cx="3173392" cy="2960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16" name="Text Placeholder 28"/>
          <p:cNvSpPr>
            <a:spLocks noGrp="1"/>
          </p:cNvSpPr>
          <p:nvPr>
            <p:ph type="body" sz="quarter" idx="17" hasCustomPrompt="1"/>
          </p:nvPr>
        </p:nvSpPr>
        <p:spPr>
          <a:xfrm>
            <a:off x="4213185" y="4243121"/>
            <a:ext cx="1971554" cy="2960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67901717-546C-E242-87BB-061D67814B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80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10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FBB3C932-830B-B94D-88FE-25BAC5BF092A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2" name="Slide Number Placeholder 3"/>
          <p:cNvSpPr txBox="1">
            <a:spLocks/>
          </p:cNvSpPr>
          <p:nvPr userDrawn="1"/>
        </p:nvSpPr>
        <p:spPr>
          <a:xfrm>
            <a:off x="470363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15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749258" y="2847693"/>
            <a:ext cx="2696098" cy="1645567"/>
          </a:xfrm>
        </p:spPr>
        <p:txBody>
          <a:bodyPr>
            <a:normAutofit/>
          </a:bodyPr>
          <a:lstStyle>
            <a:lvl1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49257" y="1044293"/>
            <a:ext cx="2513219" cy="1648108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9" name="Text Placeholder 28"/>
          <p:cNvSpPr>
            <a:spLocks noGrp="1"/>
          </p:cNvSpPr>
          <p:nvPr>
            <p:ph type="body" sz="quarter" idx="12"/>
          </p:nvPr>
        </p:nvSpPr>
        <p:spPr>
          <a:xfrm>
            <a:off x="3521276" y="2847693"/>
            <a:ext cx="2635153" cy="1645567"/>
          </a:xfrm>
        </p:spPr>
        <p:txBody>
          <a:bodyPr>
            <a:normAutofit/>
          </a:bodyPr>
          <a:lstStyle>
            <a:lvl1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521276" y="1044292"/>
            <a:ext cx="2513219" cy="1648109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295230" y="1044292"/>
            <a:ext cx="2513219" cy="1648109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6295230" y="2847693"/>
            <a:ext cx="2635153" cy="1645567"/>
          </a:xfrm>
        </p:spPr>
        <p:txBody>
          <a:bodyPr>
            <a:normAutofit/>
          </a:bodyPr>
          <a:lstStyle>
            <a:lvl1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itle 31"/>
          <p:cNvSpPr>
            <a:spLocks noGrp="1"/>
          </p:cNvSpPr>
          <p:nvPr>
            <p:ph type="title"/>
          </p:nvPr>
        </p:nvSpPr>
        <p:spPr>
          <a:xfrm>
            <a:off x="677681" y="3050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28"/>
          <p:cNvSpPr>
            <a:spLocks noGrp="1"/>
          </p:cNvSpPr>
          <p:nvPr>
            <p:ph type="body" sz="quarter" idx="16" hasCustomPrompt="1"/>
          </p:nvPr>
        </p:nvSpPr>
        <p:spPr>
          <a:xfrm>
            <a:off x="752353" y="2472195"/>
            <a:ext cx="2513635" cy="2960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7" hasCustomPrompt="1"/>
          </p:nvPr>
        </p:nvSpPr>
        <p:spPr>
          <a:xfrm>
            <a:off x="3520631" y="2472195"/>
            <a:ext cx="2513635" cy="2960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6300484" y="2472195"/>
            <a:ext cx="2513635" cy="2960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DFA76DFF-670C-AB4F-89B6-102AADA684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460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6A965F47-2A0A-374C-A92A-8CD27D2184C1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687078" y="1011794"/>
            <a:ext cx="8024844" cy="3583066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9" name="Title 31"/>
          <p:cNvSpPr>
            <a:spLocks noGrp="1"/>
          </p:cNvSpPr>
          <p:nvPr>
            <p:ph type="title" hasCustomPrompt="1"/>
          </p:nvPr>
        </p:nvSpPr>
        <p:spPr>
          <a:xfrm>
            <a:off x="677681" y="3050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AC0F73C9-C915-F24F-96F2-4285BCCAD4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64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9144000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4675188" y="-2159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8212138" y="526891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160338" y="4826000"/>
            <a:ext cx="3865562" cy="230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700" b="1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Renaissance Downtown Hotel, Dubai, UAE</a:t>
            </a:r>
          </a:p>
        </p:txBody>
      </p:sp>
      <p:pic>
        <p:nvPicPr>
          <p:cNvPr id="10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0" y="1171575"/>
            <a:ext cx="1316038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itle 9"/>
          <p:cNvSpPr>
            <a:spLocks noGrp="1"/>
          </p:cNvSpPr>
          <p:nvPr>
            <p:ph type="title" hasCustomPrompt="1"/>
          </p:nvPr>
        </p:nvSpPr>
        <p:spPr>
          <a:xfrm>
            <a:off x="1383967" y="977368"/>
            <a:ext cx="7980166" cy="857250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>
              <a:defRPr sz="5400" b="1" i="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20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1394032" y="1784850"/>
            <a:ext cx="7764227" cy="914400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500" b="0" i="1" spc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ldine721 BT" panose="02040603050506020403" pitchFamily="18" charset="0"/>
                <a:ea typeface="Aldine721 BT" panose="02040603050506020403" pitchFamily="18" charset="0"/>
                <a:cs typeface="Aldine721 BT" panose="02040603050506020403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1388917" y="2186337"/>
            <a:ext cx="7764227" cy="774863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50" b="0" i="0" kern="1000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wiss721 Lt BT" panose="020B0403020202020204" pitchFamily="34" charset="0"/>
                <a:ea typeface="Swiss721 Lt BT" panose="020B0403020202020204" pitchFamily="34" charset="0"/>
                <a:cs typeface="Swiss721 Lt BT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1812C65F-906D-A248-ACC8-AB730E8DD20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480" y="201168"/>
            <a:ext cx="1519572" cy="7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887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tab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669366C5-8CD8-0643-8CC7-FABA0CFD890A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687078" y="1011794"/>
            <a:ext cx="8024844" cy="3511045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9" name="Title 31"/>
          <p:cNvSpPr>
            <a:spLocks noGrp="1"/>
          </p:cNvSpPr>
          <p:nvPr>
            <p:ph type="title" hasCustomPrompt="1"/>
          </p:nvPr>
        </p:nvSpPr>
        <p:spPr>
          <a:xfrm>
            <a:off x="677681" y="3050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1BB8ABAC-C9B9-4D41-80C9-BD4437AAB7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24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ch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3E9FC6EB-7E81-634B-8902-5C70CE2B92CF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687078" y="1011793"/>
            <a:ext cx="8044635" cy="3519239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9" name="Title 31"/>
          <p:cNvSpPr>
            <a:spLocks noGrp="1"/>
          </p:cNvSpPr>
          <p:nvPr>
            <p:ph type="title" hasCustomPrompt="1"/>
          </p:nvPr>
        </p:nvSpPr>
        <p:spPr>
          <a:xfrm>
            <a:off x="677681" y="3050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F90AE762-DECE-5448-AA2E-50E67D9DB4C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57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0363B57C-EEC3-2F44-AE43-7C36B1DCBA25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687079" y="1011794"/>
            <a:ext cx="3856156" cy="3511046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9" name="Title 31"/>
          <p:cNvSpPr>
            <a:spLocks noGrp="1"/>
          </p:cNvSpPr>
          <p:nvPr>
            <p:ph type="title" hasCustomPrompt="1"/>
          </p:nvPr>
        </p:nvSpPr>
        <p:spPr>
          <a:xfrm>
            <a:off x="677681" y="3050"/>
            <a:ext cx="8321192" cy="10412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4718046" y="1002830"/>
            <a:ext cx="4101353" cy="3511046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E8C25CEE-B030-C043-BA94-AFC7E292361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260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2" y="0"/>
            <a:ext cx="9144000" cy="5151120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4675188" y="-2159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8212138" y="526891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160338" y="4826000"/>
            <a:ext cx="3048000" cy="230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700" b="1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JW Marriott Phuket Resort &amp; Spa, Thailand</a:t>
            </a: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8423" t="-75114" b="-66425"/>
          <a:stretch>
            <a:fillRect/>
          </a:stretch>
        </p:blipFill>
        <p:spPr bwMode="auto">
          <a:xfrm>
            <a:off x="0" y="1069975"/>
            <a:ext cx="1374775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9"/>
          <p:cNvSpPr>
            <a:spLocks noGrp="1"/>
          </p:cNvSpPr>
          <p:nvPr>
            <p:ph type="title" hasCustomPrompt="1"/>
          </p:nvPr>
        </p:nvSpPr>
        <p:spPr>
          <a:xfrm>
            <a:off x="1383967" y="786868"/>
            <a:ext cx="7980166" cy="857250"/>
          </a:xfrm>
          <a:ln>
            <a:noFill/>
          </a:ln>
        </p:spPr>
        <p:txBody>
          <a:bodyPr>
            <a:noAutofit/>
          </a:bodyPr>
          <a:lstStyle>
            <a:lvl1pPr>
              <a:defRPr sz="3200" b="1" i="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1394032" y="1428069"/>
            <a:ext cx="7764227" cy="914400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300" b="0" i="1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ldine721 BT" panose="02040603050506020403" pitchFamily="18" charset="0"/>
                <a:ea typeface="Aldine721 BT" panose="02040603050506020403" pitchFamily="18" charset="0"/>
                <a:cs typeface="Aldine721 BT" panose="02040603050506020403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1388917" y="1760379"/>
            <a:ext cx="7764227" cy="774863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50" b="0" i="0" kern="1000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wiss721 Lt BT" panose="020B0403020202020204" pitchFamily="34" charset="0"/>
                <a:ea typeface="Swiss721 Lt BT" panose="020B0403020202020204" pitchFamily="34" charset="0"/>
                <a:cs typeface="Swiss721 Lt BT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CD322982-B272-884E-AC97-E1AF271AE3A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2944" y="4343400"/>
            <a:ext cx="1519572" cy="7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3293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4675188" y="-2159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8212138" y="526891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160338" y="4826000"/>
            <a:ext cx="3048000" cy="230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700" b="1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The Ritz-Carlton Ras Al Khaimah, Al Wadi Desert, UAE</a:t>
            </a: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0" y="1171575"/>
            <a:ext cx="1316038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9"/>
          <p:cNvSpPr>
            <a:spLocks noGrp="1"/>
          </p:cNvSpPr>
          <p:nvPr>
            <p:ph type="title" hasCustomPrompt="1"/>
          </p:nvPr>
        </p:nvSpPr>
        <p:spPr>
          <a:xfrm>
            <a:off x="1383967" y="977368"/>
            <a:ext cx="7980166" cy="857250"/>
          </a:xfrm>
          <a:ln>
            <a:noFill/>
          </a:ln>
        </p:spPr>
        <p:txBody>
          <a:bodyPr>
            <a:noAutofit/>
          </a:bodyPr>
          <a:lstStyle>
            <a:lvl1pPr>
              <a:defRPr sz="5400" b="1" i="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2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1394032" y="1784850"/>
            <a:ext cx="7764227" cy="914400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500" b="0" i="1" spc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ldine721 BT" panose="02040603050506020403" pitchFamily="18" charset="0"/>
                <a:ea typeface="Aldine721 BT" panose="02040603050506020403" pitchFamily="18" charset="0"/>
                <a:cs typeface="Aldine721 BT" panose="02040603050506020403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1388917" y="2186337"/>
            <a:ext cx="7764227" cy="774863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50" b="0" i="0" kern="1000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wiss721 Lt BT" panose="020B0403020202020204" pitchFamily="34" charset="0"/>
                <a:ea typeface="Swiss721 Lt BT" panose="020B0403020202020204" pitchFamily="34" charset="0"/>
                <a:cs typeface="Swiss721 Lt BT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BAC8CE1A-EB16-7E4D-8412-50D5C81722C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480" y="201168"/>
            <a:ext cx="1519572" cy="7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7354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9144000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4675188" y="-2159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8212138" y="526891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160338" y="4826000"/>
            <a:ext cx="3865562" cy="230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700" b="1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Renaissance Downtown Hotel, Dubai, UAE</a:t>
            </a:r>
          </a:p>
        </p:txBody>
      </p:sp>
      <p:pic>
        <p:nvPicPr>
          <p:cNvPr id="10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0" y="1171575"/>
            <a:ext cx="1316038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itle 9"/>
          <p:cNvSpPr>
            <a:spLocks noGrp="1"/>
          </p:cNvSpPr>
          <p:nvPr>
            <p:ph type="title" hasCustomPrompt="1"/>
          </p:nvPr>
        </p:nvSpPr>
        <p:spPr>
          <a:xfrm>
            <a:off x="1383967" y="977368"/>
            <a:ext cx="7980166" cy="857250"/>
          </a:xfrm>
          <a:ln>
            <a:noFill/>
          </a:ln>
        </p:spPr>
        <p:txBody>
          <a:bodyPr>
            <a:noAutofit/>
          </a:bodyPr>
          <a:lstStyle>
            <a:lvl1pPr>
              <a:defRPr sz="5400" b="1" i="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20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1394032" y="1784850"/>
            <a:ext cx="7764227" cy="914400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500" b="0" i="1" spc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ldine721 BT" panose="02040603050506020403" pitchFamily="18" charset="0"/>
                <a:ea typeface="Aldine721 BT" panose="02040603050506020403" pitchFamily="18" charset="0"/>
                <a:cs typeface="Aldine721 BT" panose="02040603050506020403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1388917" y="2186337"/>
            <a:ext cx="7764227" cy="774863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50" b="0" i="0" kern="1000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wiss721 Lt BT" panose="020B0403020202020204" pitchFamily="34" charset="0"/>
                <a:ea typeface="Swiss721 Lt BT" panose="020B0403020202020204" pitchFamily="34" charset="0"/>
                <a:cs typeface="Swiss721 Lt BT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1812C65F-906D-A248-ACC8-AB730E8DD20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480" y="201168"/>
            <a:ext cx="1519572" cy="7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719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4675188" y="-2159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8212138" y="526891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160338" y="4826000"/>
            <a:ext cx="3865562" cy="230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700" b="1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JW Marriott Maldives Resort &amp; Spa, Maldives</a:t>
            </a: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181" t="-43762" r="2" b="-39491"/>
          <a:stretch>
            <a:fillRect/>
          </a:stretch>
        </p:blipFill>
        <p:spPr bwMode="auto">
          <a:xfrm>
            <a:off x="0" y="1101725"/>
            <a:ext cx="1371600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9"/>
          <p:cNvSpPr>
            <a:spLocks noGrp="1"/>
          </p:cNvSpPr>
          <p:nvPr>
            <p:ph type="title" hasCustomPrompt="1"/>
          </p:nvPr>
        </p:nvSpPr>
        <p:spPr>
          <a:xfrm>
            <a:off x="1383967" y="786868"/>
            <a:ext cx="7980166" cy="857250"/>
          </a:xfrm>
          <a:ln>
            <a:noFill/>
          </a:ln>
        </p:spPr>
        <p:txBody>
          <a:bodyPr>
            <a:noAutofit/>
          </a:bodyPr>
          <a:lstStyle>
            <a:lvl1pPr>
              <a:defRPr sz="3200" b="1" i="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1394032" y="1428069"/>
            <a:ext cx="7764227" cy="914400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300" b="0" i="1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ldine721 BT" panose="02040603050506020403" pitchFamily="18" charset="0"/>
                <a:ea typeface="Aldine721 BT" panose="02040603050506020403" pitchFamily="18" charset="0"/>
                <a:cs typeface="Aldine721 BT" panose="02040603050506020403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1388917" y="1760379"/>
            <a:ext cx="7764227" cy="774863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50" b="0" i="0" kern="1000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wiss721 Lt BT" panose="020B0403020202020204" pitchFamily="34" charset="0"/>
                <a:ea typeface="Swiss721 Lt BT" panose="020B0403020202020204" pitchFamily="34" charset="0"/>
                <a:cs typeface="Swiss721 Lt BT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6C78A756-7D04-7A4F-93BC-36E61BD7BD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2944" y="4343400"/>
            <a:ext cx="1519572" cy="7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8568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4675188" y="-2159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Subtitle 2"/>
          <p:cNvSpPr txBox="1">
            <a:spLocks/>
          </p:cNvSpPr>
          <p:nvPr userDrawn="1"/>
        </p:nvSpPr>
        <p:spPr>
          <a:xfrm>
            <a:off x="5621338" y="4826000"/>
            <a:ext cx="3371850" cy="230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r>
              <a:rPr lang="en-US" sz="700" b="1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THE ST. REGIS LANGKAWI, MALAYSIA</a:t>
            </a: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562" t="-385352" b="-298232"/>
          <a:stretch>
            <a:fillRect/>
          </a:stretch>
        </p:blipFill>
        <p:spPr bwMode="auto">
          <a:xfrm flipV="1">
            <a:off x="0" y="4755548"/>
            <a:ext cx="720090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9"/>
          <p:cNvSpPr>
            <a:spLocks noGrp="1"/>
          </p:cNvSpPr>
          <p:nvPr>
            <p:ph type="title" hasCustomPrompt="1"/>
          </p:nvPr>
        </p:nvSpPr>
        <p:spPr>
          <a:xfrm>
            <a:off x="0" y="859380"/>
            <a:ext cx="9144000" cy="857250"/>
          </a:xfrm>
          <a:ln>
            <a:noFill/>
          </a:ln>
        </p:spPr>
        <p:txBody>
          <a:bodyPr>
            <a:noAutofit/>
          </a:bodyPr>
          <a:lstStyle>
            <a:lvl1pPr algn="ctr">
              <a:defRPr sz="3200" b="1" i="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0" y="1906925"/>
            <a:ext cx="9144000" cy="774863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050" b="0" i="0" kern="1000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wiss721 Lt BT" panose="020B0403020202020204" pitchFamily="34" charset="0"/>
                <a:ea typeface="Swiss721 Lt BT" panose="020B0403020202020204" pitchFamily="34" charset="0"/>
                <a:cs typeface="Swiss721 Lt BT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0" y="1538892"/>
            <a:ext cx="9158259" cy="9144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300" b="0" i="1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ldine721 BT" panose="02040603050506020403" pitchFamily="18" charset="0"/>
                <a:ea typeface="Aldine721 BT" panose="02040603050506020403" pitchFamily="18" charset="0"/>
                <a:cs typeface="Aldine721 BT" panose="02040603050506020403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44FBB25F-9B28-7D47-AD80-5F4DC3E9F23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480" y="201168"/>
            <a:ext cx="1519572" cy="7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2157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8212138" y="526891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203200" y="4802188"/>
            <a:ext cx="1879600" cy="255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700" b="1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THE RITZ-CARLTON, BALI, INDONESIA</a:t>
            </a: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321" t="-216475" r="26106" b="-210979"/>
          <a:stretch>
            <a:fillRect/>
          </a:stretch>
        </p:blipFill>
        <p:spPr bwMode="auto">
          <a:xfrm flipV="1">
            <a:off x="0" y="4618038"/>
            <a:ext cx="914400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9"/>
          <p:cNvSpPr>
            <a:spLocks noGrp="1"/>
          </p:cNvSpPr>
          <p:nvPr>
            <p:ph type="title" hasCustomPrompt="1"/>
          </p:nvPr>
        </p:nvSpPr>
        <p:spPr>
          <a:xfrm>
            <a:off x="0" y="760525"/>
            <a:ext cx="9144000" cy="857250"/>
          </a:xfrm>
          <a:ln>
            <a:noFill/>
          </a:ln>
        </p:spPr>
        <p:txBody>
          <a:bodyPr>
            <a:noAutofit/>
          </a:bodyPr>
          <a:lstStyle>
            <a:lvl1pPr algn="ctr">
              <a:defRPr sz="3200" b="1" i="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0" y="1808070"/>
            <a:ext cx="9144000" cy="774863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050" b="0" i="0" kern="1000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wiss721 Lt BT" panose="020B0403020202020204" pitchFamily="34" charset="0"/>
                <a:ea typeface="Swiss721 Lt BT" panose="020B0403020202020204" pitchFamily="34" charset="0"/>
                <a:cs typeface="Swiss721 Lt BT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0" y="1440037"/>
            <a:ext cx="9158259" cy="9144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300" b="0" i="1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ldine721 BT" panose="02040603050506020403" pitchFamily="18" charset="0"/>
                <a:ea typeface="Aldine721 BT" panose="02040603050506020403" pitchFamily="18" charset="0"/>
                <a:cs typeface="Aldine721 BT" panose="02040603050506020403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22DA3D04-CD70-054F-84B7-0DE0B72E946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480" y="201168"/>
            <a:ext cx="1519572" cy="7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2878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4675188" y="-2159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8212138" y="526891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Subtitle 2"/>
          <p:cNvSpPr txBox="1">
            <a:spLocks/>
          </p:cNvSpPr>
          <p:nvPr userDrawn="1"/>
        </p:nvSpPr>
        <p:spPr>
          <a:xfrm>
            <a:off x="100013" y="4802188"/>
            <a:ext cx="3546475" cy="341312"/>
          </a:xfrm>
          <a:prstGeom prst="rect">
            <a:avLst/>
          </a:prstGeom>
        </p:spPr>
        <p:txBody>
          <a:bodyPr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700" b="1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SANTA MARINA, A LUXURY COLLECTION RESORT, MYKONOS, GREECE</a:t>
            </a: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294" t="-153165" r="29135" b="-253165"/>
          <a:stretch>
            <a:fillRect/>
          </a:stretch>
        </p:blipFill>
        <p:spPr bwMode="auto">
          <a:xfrm flipV="1">
            <a:off x="0" y="4583113"/>
            <a:ext cx="91440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0" y="889267"/>
            <a:ext cx="9144000" cy="857250"/>
          </a:xfrm>
          <a:ln>
            <a:noFill/>
          </a:ln>
        </p:spPr>
        <p:txBody>
          <a:bodyPr>
            <a:noAutofit/>
          </a:bodyPr>
          <a:lstStyle>
            <a:lvl1pPr algn="ctr">
              <a:defRPr sz="3200" b="1" i="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0" y="2094249"/>
            <a:ext cx="9144000" cy="774863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050" b="0" i="0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wiss721 Lt BT" panose="020B0403020202020204" pitchFamily="34" charset="0"/>
                <a:ea typeface="Swiss721 Lt BT" panose="020B0403020202020204" pitchFamily="34" charset="0"/>
                <a:cs typeface="Swiss721 Lt BT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0" y="1667804"/>
            <a:ext cx="9158259" cy="9144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500" b="0" i="1" spc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ldine721 BT" panose="02040603050506020403" pitchFamily="18" charset="0"/>
                <a:ea typeface="Aldine721 BT" panose="02040603050506020403" pitchFamily="18" charset="0"/>
                <a:cs typeface="Aldine721 BT" panose="02040603050506020403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FECE67BC-6F4D-D24C-8679-0AE8C381F5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480" y="201168"/>
            <a:ext cx="1519572" cy="7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84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4675188" y="-2159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8212138" y="526891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160338" y="4826000"/>
            <a:ext cx="3865562" cy="230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700" b="1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JW Marriott Maldives Resort &amp; Spa, Maldives</a:t>
            </a: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181" t="-43762" r="2" b="-39491"/>
          <a:stretch>
            <a:fillRect/>
          </a:stretch>
        </p:blipFill>
        <p:spPr bwMode="auto">
          <a:xfrm>
            <a:off x="0" y="635381"/>
            <a:ext cx="1371600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9"/>
          <p:cNvSpPr>
            <a:spLocks noGrp="1"/>
          </p:cNvSpPr>
          <p:nvPr>
            <p:ph type="title" hasCustomPrompt="1"/>
          </p:nvPr>
        </p:nvSpPr>
        <p:spPr>
          <a:xfrm>
            <a:off x="1383967" y="786868"/>
            <a:ext cx="7980166" cy="857250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>
              <a:defRPr sz="3200" b="1" i="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1394032" y="1428069"/>
            <a:ext cx="7764227" cy="914400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300" b="0" i="1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ldine721 BT" panose="02040603050506020403" pitchFamily="18" charset="0"/>
                <a:ea typeface="Aldine721 BT" panose="02040603050506020403" pitchFamily="18" charset="0"/>
                <a:cs typeface="Aldine721 BT" panose="02040603050506020403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1388917" y="1760379"/>
            <a:ext cx="7764227" cy="774863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50" b="0" i="0" kern="1000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wiss721 Lt BT" panose="020B0403020202020204" pitchFamily="34" charset="0"/>
                <a:ea typeface="Swiss721 Lt BT" panose="020B0403020202020204" pitchFamily="34" charset="0"/>
                <a:cs typeface="Swiss721 Lt BT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54554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8212138" y="526891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Subtitle 2"/>
          <p:cNvSpPr txBox="1">
            <a:spLocks/>
          </p:cNvSpPr>
          <p:nvPr userDrawn="1"/>
        </p:nvSpPr>
        <p:spPr>
          <a:xfrm>
            <a:off x="5162550" y="4826000"/>
            <a:ext cx="3830638" cy="231775"/>
          </a:xfrm>
          <a:prstGeom prst="rect">
            <a:avLst/>
          </a:prstGeom>
        </p:spPr>
        <p:txBody>
          <a:bodyPr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r>
              <a:rPr lang="en-US" sz="700" b="1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HOTEL MARQUÉS DE RISCAL, A LUXURY COLLECTION HOTEL, ELCIEGO, SPAIN</a:t>
            </a:r>
          </a:p>
        </p:txBody>
      </p:sp>
      <p:pic>
        <p:nvPicPr>
          <p:cNvPr id="8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246" t="-385336" b="-571745"/>
          <a:stretch>
            <a:fillRect/>
          </a:stretch>
        </p:blipFill>
        <p:spPr bwMode="auto">
          <a:xfrm flipV="1">
            <a:off x="0" y="4617435"/>
            <a:ext cx="5372100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0" y="889267"/>
            <a:ext cx="9144000" cy="857250"/>
          </a:xfrm>
          <a:ln>
            <a:noFill/>
          </a:ln>
        </p:spPr>
        <p:txBody>
          <a:bodyPr>
            <a:noAutofit/>
          </a:bodyPr>
          <a:lstStyle>
            <a:lvl1pPr algn="ctr">
              <a:defRPr sz="3200" b="1" i="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0" y="1764736"/>
            <a:ext cx="9144000" cy="774863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050" b="0" i="0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wiss721 Lt BT" panose="020B0403020202020204" pitchFamily="34" charset="0"/>
                <a:ea typeface="Swiss721 Lt BT" panose="020B0403020202020204" pitchFamily="34" charset="0"/>
                <a:cs typeface="Swiss721 Lt BT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CE9CE5D-4EBD-0149-9157-74EBBF76CFE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480" y="201168"/>
            <a:ext cx="1519572" cy="7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727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439738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450C51D9-6209-AE4B-9FA1-29A93C02F8F9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678505" y="1044292"/>
            <a:ext cx="8321192" cy="2643422"/>
          </a:xfrm>
        </p:spPr>
        <p:txBody>
          <a:bodyPr>
            <a:normAutofit/>
          </a:bodyPr>
          <a:lstStyle>
            <a:lvl1pPr>
              <a:defRPr sz="16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31"/>
          <p:cNvSpPr>
            <a:spLocks noGrp="1"/>
          </p:cNvSpPr>
          <p:nvPr>
            <p:ph type="title"/>
          </p:nvPr>
        </p:nvSpPr>
        <p:spPr>
          <a:xfrm>
            <a:off x="677681" y="4424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0863828C-4A43-5043-92FA-8B94AD42B9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1588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n>
                <a:solidFill>
                  <a:sysClr val="windowText" lastClr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7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439738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FF9AC244-7199-A541-B334-0A8F7593E77B}" type="slidenum">
              <a:rPr lang="en-US" sz="600" b="0" smtClean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bg1"/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678505" y="1044292"/>
            <a:ext cx="8321192" cy="2643422"/>
          </a:xfrm>
        </p:spPr>
        <p:txBody>
          <a:bodyPr>
            <a:normAutofit/>
          </a:bodyPr>
          <a:lstStyle>
            <a:lvl1pPr>
              <a:defRPr sz="1600" b="0" i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200" b="0" i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31"/>
          <p:cNvSpPr>
            <a:spLocks noGrp="1"/>
          </p:cNvSpPr>
          <p:nvPr>
            <p:ph type="title"/>
          </p:nvPr>
        </p:nvSpPr>
        <p:spPr>
          <a:xfrm>
            <a:off x="677681" y="4424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C13A95C2-C8AD-FF4C-BC2A-A9370014E8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17720"/>
            <a:ext cx="989220" cy="46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6935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nne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439738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8A8296D0-1A9A-E647-8CB7-6A41EE2DD724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678505" y="1044292"/>
            <a:ext cx="8321192" cy="2643422"/>
          </a:xfrm>
        </p:spPr>
        <p:txBody>
          <a:bodyPr>
            <a:normAutofit/>
          </a:bodyPr>
          <a:lstStyle>
            <a:lvl1pPr>
              <a:defRPr sz="16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31"/>
          <p:cNvSpPr>
            <a:spLocks noGrp="1"/>
          </p:cNvSpPr>
          <p:nvPr>
            <p:ph type="title"/>
          </p:nvPr>
        </p:nvSpPr>
        <p:spPr>
          <a:xfrm>
            <a:off x="677681" y="4424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A1D72AFB-87C3-3D49-9856-42899861EF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CF2EF8-B3A6-9C4C-BE0E-489AEC6B2A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319"/>
          <a:stretch/>
        </p:blipFill>
        <p:spPr>
          <a:xfrm>
            <a:off x="-11095" y="431270"/>
            <a:ext cx="708025" cy="2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587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nne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439738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95F66526-F5BA-5942-802D-938A72A9A3BA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678506" y="1137425"/>
            <a:ext cx="8321192" cy="2643422"/>
          </a:xfrm>
          <a:ln>
            <a:noFill/>
          </a:ln>
        </p:spPr>
        <p:txBody>
          <a:bodyPr>
            <a:normAutofit/>
          </a:bodyPr>
          <a:lstStyle>
            <a:lvl1pPr>
              <a:defRPr sz="16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1"/>
          </p:nvPr>
        </p:nvSpPr>
        <p:spPr>
          <a:xfrm>
            <a:off x="693151" y="152271"/>
            <a:ext cx="8321192" cy="403508"/>
          </a:xfrm>
        </p:spPr>
        <p:txBody>
          <a:bodyPr>
            <a:normAutofit/>
          </a:bodyPr>
          <a:lstStyle>
            <a:lvl1pPr marL="0" indent="0">
              <a:buNone/>
              <a:defRPr sz="1200" b="0" i="1">
                <a:solidFill>
                  <a:srgbClr val="231C17"/>
                </a:solidFill>
                <a:latin typeface="Aldine721 BT" charset="0"/>
                <a:ea typeface="Aldine721 BT" charset="0"/>
                <a:cs typeface="Aldine721 BT" charset="0"/>
              </a:defRPr>
            </a:lvl1pPr>
            <a:lvl2pPr marL="457200" indent="0">
              <a:buNone/>
              <a:defRPr sz="14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31"/>
          <p:cNvSpPr>
            <a:spLocks noGrp="1"/>
          </p:cNvSpPr>
          <p:nvPr>
            <p:ph type="title"/>
          </p:nvPr>
        </p:nvSpPr>
        <p:spPr>
          <a:xfrm>
            <a:off x="677681" y="4424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8DB34A-4ADC-BD4A-96EC-9F588971C6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319"/>
          <a:stretch/>
        </p:blipFill>
        <p:spPr>
          <a:xfrm>
            <a:off x="-11095" y="431270"/>
            <a:ext cx="708025" cy="2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2194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nne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439738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0349A634-1ABB-884B-99CC-6C8B1CEFF647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678506" y="1137425"/>
            <a:ext cx="8321192" cy="2643422"/>
          </a:xfrm>
          <a:ln>
            <a:noFill/>
          </a:ln>
        </p:spPr>
        <p:txBody>
          <a:bodyPr>
            <a:normAutofit/>
          </a:bodyPr>
          <a:lstStyle>
            <a:lvl1pPr>
              <a:defRPr sz="16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1"/>
          </p:nvPr>
        </p:nvSpPr>
        <p:spPr>
          <a:xfrm>
            <a:off x="693151" y="179703"/>
            <a:ext cx="8321192" cy="403508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  <a:lvl2pPr marL="457200" indent="0">
              <a:buNone/>
              <a:defRPr sz="14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31"/>
          <p:cNvSpPr>
            <a:spLocks noGrp="1"/>
          </p:cNvSpPr>
          <p:nvPr>
            <p:ph type="title"/>
          </p:nvPr>
        </p:nvSpPr>
        <p:spPr>
          <a:xfrm>
            <a:off x="677681" y="4424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002D6F4E-0DC2-AD4A-B68D-2493015503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E86B62-9379-E146-BAF9-278A1C28F5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319"/>
          <a:stretch/>
        </p:blipFill>
        <p:spPr>
          <a:xfrm>
            <a:off x="-11095" y="431270"/>
            <a:ext cx="708025" cy="2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8293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 conne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439738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680B20D6-6028-C648-AD48-CC90E5D004BD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678506" y="1539761"/>
            <a:ext cx="8321192" cy="2643422"/>
          </a:xfrm>
          <a:ln>
            <a:noFill/>
          </a:ln>
        </p:spPr>
        <p:txBody>
          <a:bodyPr>
            <a:normAutofit/>
          </a:bodyPr>
          <a:lstStyle>
            <a:lvl1pPr>
              <a:defRPr sz="16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31"/>
          <p:cNvSpPr>
            <a:spLocks noGrp="1"/>
          </p:cNvSpPr>
          <p:nvPr>
            <p:ph type="title"/>
          </p:nvPr>
        </p:nvSpPr>
        <p:spPr>
          <a:xfrm>
            <a:off x="677681" y="4424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8"/>
          <p:cNvSpPr>
            <a:spLocks noGrp="1"/>
          </p:cNvSpPr>
          <p:nvPr>
            <p:ph type="body" sz="quarter" idx="12"/>
          </p:nvPr>
        </p:nvSpPr>
        <p:spPr>
          <a:xfrm>
            <a:off x="690103" y="725295"/>
            <a:ext cx="8321192" cy="403508"/>
          </a:xfrm>
        </p:spPr>
        <p:txBody>
          <a:bodyPr>
            <a:normAutofit/>
          </a:bodyPr>
          <a:lstStyle>
            <a:lvl1pPr marL="0" indent="0">
              <a:buNone/>
              <a:defRPr sz="1600" b="0" i="1">
                <a:solidFill>
                  <a:srgbClr val="231C17"/>
                </a:solidFill>
                <a:latin typeface="Aldine721 BT" charset="0"/>
                <a:ea typeface="Aldine721 BT" charset="0"/>
                <a:cs typeface="Aldine721 BT" charset="0"/>
              </a:defRPr>
            </a:lvl1pPr>
            <a:lvl2pPr marL="457200" indent="0">
              <a:buNone/>
              <a:defRPr sz="14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1440383E-B65A-9444-91BE-0950705702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00B5B1-B820-B445-88BE-8AFD2C1817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319"/>
          <a:stretch/>
        </p:blipFill>
        <p:spPr>
          <a:xfrm>
            <a:off x="-11095" y="431270"/>
            <a:ext cx="708025" cy="2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19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1014413"/>
            <a:ext cx="663575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7D8AFD20-44A1-1E46-9298-B5D6C72C00E1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1"/>
          </p:nvPr>
        </p:nvSpPr>
        <p:spPr>
          <a:xfrm>
            <a:off x="670001" y="179703"/>
            <a:ext cx="8321192" cy="403508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  <a:lvl2pPr marL="457200" indent="0">
              <a:buNone/>
              <a:defRPr sz="14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>
              <a:buNone/>
              <a:defRPr sz="1200" b="0" i="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31"/>
          <p:cNvSpPr>
            <a:spLocks noGrp="1"/>
          </p:cNvSpPr>
          <p:nvPr>
            <p:ph type="title"/>
          </p:nvPr>
        </p:nvSpPr>
        <p:spPr>
          <a:xfrm>
            <a:off x="654531" y="719825"/>
            <a:ext cx="8321192" cy="1041242"/>
          </a:xfrm>
          <a:noFill/>
        </p:spPr>
        <p:txBody>
          <a:bodyPr>
            <a:normAutofit/>
          </a:bodyPr>
          <a:lstStyle>
            <a:lvl1pPr>
              <a:defRPr sz="32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655356" y="1611842"/>
            <a:ext cx="8321192" cy="2643422"/>
          </a:xfrm>
          <a:ln>
            <a:noFill/>
          </a:ln>
        </p:spPr>
        <p:txBody>
          <a:bodyPr>
            <a:normAutofit/>
          </a:bodyPr>
          <a:lstStyle>
            <a:lvl1pPr>
              <a:defRPr sz="16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466AA677-65BB-EE45-A09C-43D479A9B3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07243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1 black patter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5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3F373D7B-BB8F-C743-B460-A77ADF7689AB}" type="slidenum">
              <a:rPr lang="en-US" sz="600" b="0" smtClean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bg1"/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1" name="Title 31"/>
          <p:cNvSpPr>
            <a:spLocks noGrp="1"/>
          </p:cNvSpPr>
          <p:nvPr>
            <p:ph type="title"/>
          </p:nvPr>
        </p:nvSpPr>
        <p:spPr>
          <a:xfrm>
            <a:off x="0" y="1260697"/>
            <a:ext cx="9144000" cy="152483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ctr">
              <a:defRPr sz="2800" b="1" i="0"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B815CD54-2701-F64B-A782-237470BDFFE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17720"/>
            <a:ext cx="989220" cy="46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83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divider 1 black patter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5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910896B3-9389-E74B-9A62-148349A9D630}" type="slidenum">
              <a:rPr lang="en-US" sz="600" b="0" smtClean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bg1"/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1" name="Title 31"/>
          <p:cNvSpPr>
            <a:spLocks noGrp="1"/>
          </p:cNvSpPr>
          <p:nvPr>
            <p:ph type="title"/>
          </p:nvPr>
        </p:nvSpPr>
        <p:spPr>
          <a:xfrm>
            <a:off x="0" y="1260697"/>
            <a:ext cx="9144000" cy="152483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ctr">
              <a:defRPr sz="2800" b="1" i="0"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365ECF96-2A72-1C40-9940-5965E61B120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17720"/>
            <a:ext cx="989220" cy="46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60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4675188" y="-2159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Subtitle 2"/>
          <p:cNvSpPr txBox="1">
            <a:spLocks/>
          </p:cNvSpPr>
          <p:nvPr userDrawn="1"/>
        </p:nvSpPr>
        <p:spPr>
          <a:xfrm>
            <a:off x="5621338" y="4826000"/>
            <a:ext cx="3371850" cy="230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r>
              <a:rPr lang="en-US" sz="700" b="1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THE ST. REGIS LANGKAWI, MALAYSIA</a:t>
            </a: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562" t="-385352" b="-298232"/>
          <a:stretch>
            <a:fillRect/>
          </a:stretch>
        </p:blipFill>
        <p:spPr bwMode="auto">
          <a:xfrm flipV="1">
            <a:off x="0" y="4755548"/>
            <a:ext cx="720090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9"/>
          <p:cNvSpPr>
            <a:spLocks noGrp="1"/>
          </p:cNvSpPr>
          <p:nvPr>
            <p:ph type="title" hasCustomPrompt="1"/>
          </p:nvPr>
        </p:nvSpPr>
        <p:spPr>
          <a:xfrm>
            <a:off x="0" y="859380"/>
            <a:ext cx="9144000" cy="857250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algn="ctr">
              <a:defRPr sz="3200" b="1" i="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0" y="1906925"/>
            <a:ext cx="9144000" cy="774863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050" b="0" i="0" kern="1000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wiss721 Lt BT" panose="020B0403020202020204" pitchFamily="34" charset="0"/>
                <a:ea typeface="Swiss721 Lt BT" panose="020B0403020202020204" pitchFamily="34" charset="0"/>
                <a:cs typeface="Swiss721 Lt BT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0" y="1538892"/>
            <a:ext cx="9158259" cy="9144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300" b="0" i="1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ldine721 BT" panose="02040603050506020403" pitchFamily="18" charset="0"/>
                <a:ea typeface="Aldine721 BT" panose="02040603050506020403" pitchFamily="18" charset="0"/>
                <a:cs typeface="Aldine721 BT" panose="02040603050506020403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44FBB25F-9B28-7D47-AD80-5F4DC3E9F23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480" y="201168"/>
            <a:ext cx="1519572" cy="7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7657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1 patter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92"/>
            <a:ext cx="9144000" cy="4572000"/>
          </a:xfrm>
          <a:prstGeom prst="rect">
            <a:avLst/>
          </a:prstGeom>
        </p:spPr>
      </p:pic>
      <p:sp>
        <p:nvSpPr>
          <p:cNvPr id="5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7E54AF13-672B-7A45-BD64-2DEE2AC1CA46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1" name="Title 31"/>
          <p:cNvSpPr>
            <a:spLocks noGrp="1"/>
          </p:cNvSpPr>
          <p:nvPr>
            <p:ph type="title"/>
          </p:nvPr>
        </p:nvSpPr>
        <p:spPr>
          <a:xfrm>
            <a:off x="0" y="1260697"/>
            <a:ext cx="9144000" cy="152483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ctr">
              <a:defRPr sz="2800" b="1" i="0">
                <a:solidFill>
                  <a:srgbClr val="000000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82F47D4F-85BA-304C-8E6D-610CFFF18D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040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divider 1 patter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14"/>
            <a:ext cx="9144000" cy="4572000"/>
          </a:xfrm>
          <a:prstGeom prst="rect">
            <a:avLst/>
          </a:prstGeom>
        </p:spPr>
      </p:pic>
      <p:sp>
        <p:nvSpPr>
          <p:cNvPr id="4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7C596D94-A207-7243-B783-79EAA89746F2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1" name="Title 31"/>
          <p:cNvSpPr>
            <a:spLocks noGrp="1"/>
          </p:cNvSpPr>
          <p:nvPr>
            <p:ph type="title"/>
          </p:nvPr>
        </p:nvSpPr>
        <p:spPr>
          <a:xfrm>
            <a:off x="0" y="1260697"/>
            <a:ext cx="9144000" cy="152483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ctr">
              <a:defRPr sz="2800" b="1" i="0">
                <a:solidFill>
                  <a:srgbClr val="000000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83C4B66B-DEBA-5A44-B378-44E0A3992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57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divider 1 patter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731"/>
            <a:ext cx="9144000" cy="4572000"/>
          </a:xfrm>
          <a:prstGeom prst="rect">
            <a:avLst/>
          </a:prstGeom>
        </p:spPr>
      </p:pic>
      <p:sp>
        <p:nvSpPr>
          <p:cNvPr id="4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E81F145E-3531-974B-AC6A-ECAA64CFC1B2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1" name="Title 31"/>
          <p:cNvSpPr>
            <a:spLocks noGrp="1"/>
          </p:cNvSpPr>
          <p:nvPr>
            <p:ph type="title"/>
          </p:nvPr>
        </p:nvSpPr>
        <p:spPr>
          <a:xfrm>
            <a:off x="0" y="1260697"/>
            <a:ext cx="9144000" cy="152483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ctr">
              <a:defRPr sz="2800" b="1" i="0">
                <a:solidFill>
                  <a:srgbClr val="000000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8F853AF-63E8-9549-98CF-6366F17182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0549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divider 1 patter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833455F1-9A42-3340-AEFF-BAD883E197D3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1" name="Title 31"/>
          <p:cNvSpPr>
            <a:spLocks noGrp="1"/>
          </p:cNvSpPr>
          <p:nvPr>
            <p:ph type="title"/>
          </p:nvPr>
        </p:nvSpPr>
        <p:spPr>
          <a:xfrm>
            <a:off x="0" y="1260697"/>
            <a:ext cx="9144000" cy="152483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ctr">
              <a:defRPr sz="2800" b="1" i="0">
                <a:solidFill>
                  <a:srgbClr val="000000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57DFD969-2D71-0847-8108-72BBE6E070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685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ack pattern 1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1085482"/>
          </a:xfrm>
          <a:prstGeom prst="rect">
            <a:avLst/>
          </a:prstGeom>
        </p:spPr>
      </p:pic>
      <p:sp>
        <p:nvSpPr>
          <p:cNvPr id="5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31249904-3AD0-394B-872F-5AAE14F3246C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6" name="Title 31"/>
          <p:cNvSpPr>
            <a:spLocks noGrp="1"/>
          </p:cNvSpPr>
          <p:nvPr>
            <p:ph type="title"/>
          </p:nvPr>
        </p:nvSpPr>
        <p:spPr>
          <a:xfrm>
            <a:off x="666106" y="4424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BA2CC059-7D32-1F46-9587-79FCDA1F19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470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7B079E19-6DCD-1A4C-A0C5-140F3DB50CD3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5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6" name="Title 31"/>
          <p:cNvSpPr>
            <a:spLocks noGrp="1"/>
          </p:cNvSpPr>
          <p:nvPr>
            <p:ph type="title"/>
          </p:nvPr>
        </p:nvSpPr>
        <p:spPr>
          <a:xfrm>
            <a:off x="666106" y="4424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442292AF-0FCE-1C42-B634-F965DF5E60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1 image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B2833788-4235-9844-B5E9-E35763155949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4521200" y="1044292"/>
            <a:ext cx="4199467" cy="3405788"/>
          </a:xfrm>
        </p:spPr>
        <p:txBody>
          <a:bodyPr>
            <a:normAutofit/>
          </a:bodyPr>
          <a:lstStyle>
            <a:lvl1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57881" y="1044292"/>
            <a:ext cx="3472086" cy="3405788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31"/>
          <p:cNvSpPr>
            <a:spLocks noGrp="1"/>
          </p:cNvSpPr>
          <p:nvPr>
            <p:ph type="title"/>
          </p:nvPr>
        </p:nvSpPr>
        <p:spPr>
          <a:xfrm>
            <a:off x="677681" y="305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9783" y="4204535"/>
            <a:ext cx="3486552" cy="37903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47F01DAB-4EAB-4C40-A85C-18C1A9358F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813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1 image a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6C1188CC-EE45-B642-8792-0FD5CD7D6CF7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666105" y="1044292"/>
            <a:ext cx="4406206" cy="3456588"/>
          </a:xfrm>
        </p:spPr>
        <p:txBody>
          <a:bodyPr>
            <a:normAutofit/>
          </a:bodyPr>
          <a:lstStyle>
            <a:lvl1pPr>
              <a:defRPr sz="14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329881" y="1044292"/>
            <a:ext cx="3468678" cy="3456588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31"/>
          <p:cNvSpPr>
            <a:spLocks noGrp="1"/>
          </p:cNvSpPr>
          <p:nvPr>
            <p:ph type="title"/>
          </p:nvPr>
        </p:nvSpPr>
        <p:spPr>
          <a:xfrm>
            <a:off x="677681" y="305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5310208" y="4250835"/>
            <a:ext cx="3486552" cy="379039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71D88443-F6C2-4140-9ABC-89CF04869C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02050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97512534-542B-B142-9BA0-719011AE6733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0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15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769071" y="2854961"/>
            <a:ext cx="3706057" cy="1739900"/>
          </a:xfrm>
        </p:spPr>
        <p:txBody>
          <a:bodyPr>
            <a:normAutofit/>
          </a:bodyPr>
          <a:lstStyle>
            <a:lvl1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68101" y="1044293"/>
            <a:ext cx="3554464" cy="1648108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9" name="Text Placeholder 28"/>
          <p:cNvSpPr>
            <a:spLocks noGrp="1"/>
          </p:cNvSpPr>
          <p:nvPr>
            <p:ph type="body" sz="quarter" idx="12"/>
          </p:nvPr>
        </p:nvSpPr>
        <p:spPr>
          <a:xfrm>
            <a:off x="4890511" y="2854961"/>
            <a:ext cx="3777676" cy="1739899"/>
          </a:xfrm>
        </p:spPr>
        <p:txBody>
          <a:bodyPr>
            <a:normAutofit/>
          </a:bodyPr>
          <a:lstStyle>
            <a:lvl1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897779" y="1044292"/>
            <a:ext cx="3554464" cy="1648109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2" name="Title 31"/>
          <p:cNvSpPr>
            <a:spLocks noGrp="1"/>
          </p:cNvSpPr>
          <p:nvPr>
            <p:ph type="title"/>
          </p:nvPr>
        </p:nvSpPr>
        <p:spPr>
          <a:xfrm>
            <a:off x="677681" y="305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8"/>
          <p:cNvSpPr>
            <a:spLocks noGrp="1"/>
          </p:cNvSpPr>
          <p:nvPr>
            <p:ph type="body" sz="quarter" idx="14" hasCustomPrompt="1"/>
          </p:nvPr>
        </p:nvSpPr>
        <p:spPr>
          <a:xfrm>
            <a:off x="4896091" y="2479909"/>
            <a:ext cx="3565003" cy="379039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754283" y="2481838"/>
            <a:ext cx="3565003" cy="379039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31C09841-1312-A84B-8ABC-C43CFAA57F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0263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2 uneven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4973C00A-8B53-0D49-97E4-440B1D340171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0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15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756527" y="2847693"/>
            <a:ext cx="3175136" cy="1645567"/>
          </a:xfrm>
        </p:spPr>
        <p:txBody>
          <a:bodyPr>
            <a:normAutofit/>
          </a:bodyPr>
          <a:lstStyle>
            <a:lvl1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207655" y="1044292"/>
            <a:ext cx="1971040" cy="3448968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6310774" y="1059887"/>
            <a:ext cx="2550161" cy="3433373"/>
          </a:xfrm>
        </p:spPr>
        <p:txBody>
          <a:bodyPr>
            <a:normAutofit/>
          </a:bodyPr>
          <a:lstStyle>
            <a:lvl1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56526" y="1044293"/>
            <a:ext cx="3175137" cy="1648108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2" name="Title 31"/>
          <p:cNvSpPr>
            <a:spLocks noGrp="1"/>
          </p:cNvSpPr>
          <p:nvPr>
            <p:ph type="title"/>
          </p:nvPr>
        </p:nvSpPr>
        <p:spPr>
          <a:xfrm>
            <a:off x="677681" y="305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8"/>
          <p:cNvSpPr>
            <a:spLocks noGrp="1"/>
          </p:cNvSpPr>
          <p:nvPr>
            <p:ph type="body" sz="quarter" idx="16" hasCustomPrompt="1"/>
          </p:nvPr>
        </p:nvSpPr>
        <p:spPr>
          <a:xfrm>
            <a:off x="763929" y="2470264"/>
            <a:ext cx="3173392" cy="2960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16" name="Text Placeholder 28"/>
          <p:cNvSpPr>
            <a:spLocks noGrp="1"/>
          </p:cNvSpPr>
          <p:nvPr>
            <p:ph type="body" sz="quarter" idx="17" hasCustomPrompt="1"/>
          </p:nvPr>
        </p:nvSpPr>
        <p:spPr>
          <a:xfrm>
            <a:off x="4213185" y="4243121"/>
            <a:ext cx="1971554" cy="2960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67901717-546C-E242-87BB-061D67814B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110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8212138" y="526891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203200" y="4802188"/>
            <a:ext cx="1879600" cy="255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700" b="1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THE RITZ-CARLTON, BALI, INDONESIA</a:t>
            </a: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321" t="-216475" r="26106" b="-210979"/>
          <a:stretch>
            <a:fillRect/>
          </a:stretch>
        </p:blipFill>
        <p:spPr bwMode="auto">
          <a:xfrm flipV="1">
            <a:off x="0" y="4618038"/>
            <a:ext cx="914400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9"/>
          <p:cNvSpPr>
            <a:spLocks noGrp="1"/>
          </p:cNvSpPr>
          <p:nvPr>
            <p:ph type="title" hasCustomPrompt="1"/>
          </p:nvPr>
        </p:nvSpPr>
        <p:spPr>
          <a:xfrm>
            <a:off x="0" y="760525"/>
            <a:ext cx="9144000" cy="857250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algn="ctr">
              <a:defRPr sz="3200" b="1" i="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0" y="1808070"/>
            <a:ext cx="9144000" cy="774863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050" b="0" i="0" kern="1000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wiss721 Lt BT" panose="020B0403020202020204" pitchFamily="34" charset="0"/>
                <a:ea typeface="Swiss721 Lt BT" panose="020B0403020202020204" pitchFamily="34" charset="0"/>
                <a:cs typeface="Swiss721 Lt BT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0" y="1440037"/>
            <a:ext cx="9158259" cy="9144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300" b="0" i="1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ldine721 BT" panose="02040603050506020403" pitchFamily="18" charset="0"/>
                <a:ea typeface="Aldine721 BT" panose="02040603050506020403" pitchFamily="18" charset="0"/>
                <a:cs typeface="Aldine721 BT" panose="02040603050506020403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22DA3D04-CD70-054F-84B7-0DE0B72E946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480" y="201168"/>
            <a:ext cx="1519572" cy="7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5830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10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FBB3C932-830B-B94D-88FE-25BAC5BF092A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2" name="Slide Number Placeholder 3"/>
          <p:cNvSpPr txBox="1">
            <a:spLocks/>
          </p:cNvSpPr>
          <p:nvPr userDrawn="1"/>
        </p:nvSpPr>
        <p:spPr>
          <a:xfrm>
            <a:off x="470363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15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749258" y="2847693"/>
            <a:ext cx="2696098" cy="1645567"/>
          </a:xfrm>
        </p:spPr>
        <p:txBody>
          <a:bodyPr>
            <a:normAutofit/>
          </a:bodyPr>
          <a:lstStyle>
            <a:lvl1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49257" y="1044293"/>
            <a:ext cx="2513219" cy="1648108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9" name="Text Placeholder 28"/>
          <p:cNvSpPr>
            <a:spLocks noGrp="1"/>
          </p:cNvSpPr>
          <p:nvPr>
            <p:ph type="body" sz="quarter" idx="12"/>
          </p:nvPr>
        </p:nvSpPr>
        <p:spPr>
          <a:xfrm>
            <a:off x="3521276" y="2847693"/>
            <a:ext cx="2635153" cy="1645567"/>
          </a:xfrm>
        </p:spPr>
        <p:txBody>
          <a:bodyPr>
            <a:normAutofit/>
          </a:bodyPr>
          <a:lstStyle>
            <a:lvl1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521276" y="1044292"/>
            <a:ext cx="2513219" cy="1648109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295230" y="1044292"/>
            <a:ext cx="2513219" cy="1648109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6295230" y="2847693"/>
            <a:ext cx="2635153" cy="1645567"/>
          </a:xfrm>
        </p:spPr>
        <p:txBody>
          <a:bodyPr>
            <a:normAutofit/>
          </a:bodyPr>
          <a:lstStyle>
            <a:lvl1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itle 31"/>
          <p:cNvSpPr>
            <a:spLocks noGrp="1"/>
          </p:cNvSpPr>
          <p:nvPr>
            <p:ph type="title"/>
          </p:nvPr>
        </p:nvSpPr>
        <p:spPr>
          <a:xfrm>
            <a:off x="677681" y="305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28"/>
          <p:cNvSpPr>
            <a:spLocks noGrp="1"/>
          </p:cNvSpPr>
          <p:nvPr>
            <p:ph type="body" sz="quarter" idx="16" hasCustomPrompt="1"/>
          </p:nvPr>
        </p:nvSpPr>
        <p:spPr>
          <a:xfrm>
            <a:off x="752353" y="2472195"/>
            <a:ext cx="2513635" cy="2960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7" hasCustomPrompt="1"/>
          </p:nvPr>
        </p:nvSpPr>
        <p:spPr>
          <a:xfrm>
            <a:off x="3520631" y="2472195"/>
            <a:ext cx="2513635" cy="2960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6300484" y="2472195"/>
            <a:ext cx="2513635" cy="2960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700" b="1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1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DFA76DFF-670C-AB4F-89B6-102AADA684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391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6A965F47-2A0A-374C-A92A-8CD27D2184C1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687078" y="1011794"/>
            <a:ext cx="8024844" cy="3583066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9" name="Title 31"/>
          <p:cNvSpPr>
            <a:spLocks noGrp="1"/>
          </p:cNvSpPr>
          <p:nvPr>
            <p:ph type="title" hasCustomPrompt="1"/>
          </p:nvPr>
        </p:nvSpPr>
        <p:spPr>
          <a:xfrm>
            <a:off x="677681" y="305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AC0F73C9-C915-F24F-96F2-4285BCCAD4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0947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tab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669366C5-8CD8-0643-8CC7-FABA0CFD890A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687078" y="1011794"/>
            <a:ext cx="8024844" cy="3511045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9" name="Title 31"/>
          <p:cNvSpPr>
            <a:spLocks noGrp="1"/>
          </p:cNvSpPr>
          <p:nvPr>
            <p:ph type="title" hasCustomPrompt="1"/>
          </p:nvPr>
        </p:nvSpPr>
        <p:spPr>
          <a:xfrm>
            <a:off x="677681" y="305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1BB8ABAC-C9B9-4D41-80C9-BD4437AAB7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82747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ch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3E9FC6EB-7E81-634B-8902-5C70CE2B92CF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687078" y="1011793"/>
            <a:ext cx="8044635" cy="3519239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9" name="Title 31"/>
          <p:cNvSpPr>
            <a:spLocks noGrp="1"/>
          </p:cNvSpPr>
          <p:nvPr>
            <p:ph type="title" hasCustomPrompt="1"/>
          </p:nvPr>
        </p:nvSpPr>
        <p:spPr>
          <a:xfrm>
            <a:off x="677681" y="305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F90AE762-DECE-5448-AA2E-50E67D9DB4C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0679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398463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0363B57C-EEC3-2F44-AE43-7C36B1DCBA25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687079" y="1011794"/>
            <a:ext cx="3856156" cy="3511046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9" name="Title 31"/>
          <p:cNvSpPr>
            <a:spLocks noGrp="1"/>
          </p:cNvSpPr>
          <p:nvPr>
            <p:ph type="title" hasCustomPrompt="1"/>
          </p:nvPr>
        </p:nvSpPr>
        <p:spPr>
          <a:xfrm>
            <a:off x="677681" y="3050"/>
            <a:ext cx="8321192" cy="1041242"/>
          </a:xfrm>
          <a:noFill/>
        </p:spPr>
        <p:txBody>
          <a:bodyPr>
            <a:normAutofit/>
          </a:bodyPr>
          <a:lstStyle>
            <a:lvl1pPr>
              <a:defRPr sz="1800" b="1" i="0">
                <a:solidFill>
                  <a:srgbClr val="231C17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4718046" y="1002830"/>
            <a:ext cx="4101353" cy="3511046"/>
          </a:xfrm>
        </p:spPr>
        <p:txBody>
          <a:bodyPr rtlCol="0">
            <a:normAutofit/>
          </a:bodyPr>
          <a:lstStyle>
            <a:lvl1pPr>
              <a:defRPr b="0" i="0">
                <a:latin typeface="Swiss721 BT" panose="020B0904030502020204" pitchFamily="34" charset="0"/>
                <a:cs typeface="Swiss721 BT" panose="020B0904030502020204" pitchFamily="34" charset="0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E8C25CEE-B030-C043-BA94-AFC7E292361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79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4675188" y="-2159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8212138" y="526891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Subtitle 2"/>
          <p:cNvSpPr txBox="1">
            <a:spLocks/>
          </p:cNvSpPr>
          <p:nvPr userDrawn="1"/>
        </p:nvSpPr>
        <p:spPr>
          <a:xfrm>
            <a:off x="100013" y="4802188"/>
            <a:ext cx="3546475" cy="341312"/>
          </a:xfrm>
          <a:prstGeom prst="rect">
            <a:avLst/>
          </a:prstGeom>
        </p:spPr>
        <p:txBody>
          <a:bodyPr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700" b="1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SANTA MARINA, A LUXURY COLLECTION RESORT, MYKONOS, GREECE</a:t>
            </a: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294" t="-153165" r="29135" b="-253165"/>
          <a:stretch>
            <a:fillRect/>
          </a:stretch>
        </p:blipFill>
        <p:spPr bwMode="auto">
          <a:xfrm flipV="1">
            <a:off x="0" y="4583113"/>
            <a:ext cx="91440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0" y="889267"/>
            <a:ext cx="9144000" cy="857250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algn="ctr">
              <a:defRPr sz="3200" b="1" i="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0" y="2094249"/>
            <a:ext cx="9144000" cy="774863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050" b="0" i="0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wiss721 Lt BT" panose="020B0403020202020204" pitchFamily="34" charset="0"/>
                <a:ea typeface="Swiss721 Lt BT" panose="020B0403020202020204" pitchFamily="34" charset="0"/>
                <a:cs typeface="Swiss721 Lt BT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0" y="1667804"/>
            <a:ext cx="9158259" cy="9144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500" b="0" i="1" spc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ldine721 BT" panose="02040603050506020403" pitchFamily="18" charset="0"/>
                <a:ea typeface="Aldine721 BT" panose="02040603050506020403" pitchFamily="18" charset="0"/>
                <a:cs typeface="Aldine721 BT" panose="02040603050506020403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FECE67BC-6F4D-D24C-8679-0AE8C381F5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480" y="201168"/>
            <a:ext cx="1519572" cy="7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46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8212138" y="526891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Subtitle 2"/>
          <p:cNvSpPr txBox="1">
            <a:spLocks/>
          </p:cNvSpPr>
          <p:nvPr userDrawn="1"/>
        </p:nvSpPr>
        <p:spPr>
          <a:xfrm>
            <a:off x="5162550" y="4826000"/>
            <a:ext cx="3830638" cy="231775"/>
          </a:xfrm>
          <a:prstGeom prst="rect">
            <a:avLst/>
          </a:prstGeom>
        </p:spPr>
        <p:txBody>
          <a:bodyPr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r>
              <a:rPr lang="en-US" sz="700" b="1" dirty="0">
                <a:solidFill>
                  <a:schemeClr val="bg1"/>
                </a:solidFill>
                <a:latin typeface="Swiss721 BT" charset="0"/>
                <a:ea typeface="Swiss721 BT" charset="0"/>
                <a:cs typeface="Swiss721 BT" charset="0"/>
              </a:rPr>
              <a:t>HOTEL MARQUÉS DE RISCAL, A LUXURY COLLECTION HOTEL, ELCIEGO, SPAIN</a:t>
            </a:r>
          </a:p>
        </p:txBody>
      </p:sp>
      <p:pic>
        <p:nvPicPr>
          <p:cNvPr id="8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246" t="-385336" b="-571745"/>
          <a:stretch>
            <a:fillRect/>
          </a:stretch>
        </p:blipFill>
        <p:spPr bwMode="auto">
          <a:xfrm flipV="1">
            <a:off x="0" y="4617435"/>
            <a:ext cx="5372100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0" y="889267"/>
            <a:ext cx="9144000" cy="857250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algn="ctr">
              <a:defRPr sz="3200" b="1" i="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0" y="1764736"/>
            <a:ext cx="9144000" cy="774863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050" b="0" i="0" spc="5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wiss721 Lt BT" panose="020B0403020202020204" pitchFamily="34" charset="0"/>
                <a:ea typeface="Swiss721 Lt BT" panose="020B0403020202020204" pitchFamily="34" charset="0"/>
                <a:cs typeface="Swiss721 Lt BT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CE9CE5D-4EBD-0149-9157-74EBBF76CFE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480" y="201168"/>
            <a:ext cx="1519572" cy="7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03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-376238" y="-2349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 flipV="1">
            <a:off x="0" y="439738"/>
            <a:ext cx="708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3"/>
          <p:cNvSpPr txBox="1">
            <a:spLocks/>
          </p:cNvSpPr>
          <p:nvPr userDrawn="1"/>
        </p:nvSpPr>
        <p:spPr>
          <a:xfrm>
            <a:off x="193675" y="47799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450C51D9-6209-AE4B-9FA1-29A93C02F8F9}" type="slidenum">
              <a:rPr lang="en-US" sz="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0" dirty="0">
              <a:solidFill>
                <a:schemeClr val="tx1">
                  <a:lumMod val="65000"/>
                  <a:lumOff val="35000"/>
                </a:schemeClr>
              </a:solidFill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458788" y="4779963"/>
            <a:ext cx="6702425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800" b="1" i="0" kern="1200">
                <a:solidFill>
                  <a:srgbClr val="A5A5A5"/>
                </a:solidFill>
                <a:latin typeface="BrownStd"/>
                <a:ea typeface="+mn-ea"/>
                <a:cs typeface="BrownSt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©</a:t>
            </a:r>
            <a:r>
              <a:rPr lang="is-I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2019</a:t>
            </a:r>
            <a:r>
              <a:rPr lang="en-US" sz="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wiss721 BT" charset="0"/>
                <a:ea typeface="Swiss721 BT" charset="0"/>
                <a:cs typeface="Swiss721 BT" charset="0"/>
              </a:rPr>
              <a:t> MARRIOTT INTERNATIONAL, INC. All Rights Reserved. Confidential and proprietary — may not be reproduced or distributed without the prior written consent of Marriott.</a:t>
            </a:r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678505" y="1044292"/>
            <a:ext cx="8321192" cy="2643422"/>
          </a:xfrm>
        </p:spPr>
        <p:txBody>
          <a:bodyPr>
            <a:normAutofit/>
          </a:bodyPr>
          <a:lstStyle>
            <a:lvl1pPr>
              <a:defRPr sz="16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>
              <a:defRPr sz="14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>
              <a:defRPr sz="1200" b="0" i="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0863828C-4A43-5043-92FA-8B94AD42B9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96" y="4626864"/>
            <a:ext cx="1020554" cy="4782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6F105A-0FD3-8C47-93F1-2EF4CE665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9EB9AC-2F2E-E74E-9BAA-E8587C29D9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15B0AD5-9FA0-A94F-82FE-4CE4E1FBE6E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63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vmlDrawing" Target="../drawings/vmlDrawing1.v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38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2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53.xml"/><Relationship Id="rId34" Type="http://schemas.openxmlformats.org/officeDocument/2006/relationships/vmlDrawing" Target="../drawings/vmlDrawing2.v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33" Type="http://schemas.openxmlformats.org/officeDocument/2006/relationships/theme" Target="../theme/theme2.xml"/><Relationship Id="rId38" Type="http://schemas.openxmlformats.org/officeDocument/2006/relationships/image" Target="../media/image1.emf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64.xml"/><Relationship Id="rId37" Type="http://schemas.openxmlformats.org/officeDocument/2006/relationships/oleObject" Target="../embeddings/oleObject2.bin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36" Type="http://schemas.openxmlformats.org/officeDocument/2006/relationships/tags" Target="../tags/tag5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6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62.xml"/><Relationship Id="rId35" Type="http://schemas.openxmlformats.org/officeDocument/2006/relationships/tags" Target="../tags/tag4.xml"/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A0B4A48-3F03-405E-850E-54E9A4C93CA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5"/>
            </p:custDataLst>
            <p:extLst>
              <p:ext uri="{D42A27DB-BD31-4B8C-83A1-F6EECF244321}">
                <p14:modId xmlns:p14="http://schemas.microsoft.com/office/powerpoint/2010/main" val="20811157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4" name="think-cell Slide" r:id="rId37" imgW="175" imgH="175" progId="TCLayout.ActiveDocument.1">
                  <p:embed/>
                </p:oleObj>
              </mc:Choice>
              <mc:Fallback>
                <p:oleObj name="think-cell Slide" r:id="rId37" imgW="175" imgH="17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F4E915A8-6C31-4618-99A5-095FC9CCBCD5}"/>
              </a:ext>
            </a:extLst>
          </p:cNvPr>
          <p:cNvSpPr/>
          <p:nvPr userDrawn="1">
            <p:custDataLst>
              <p:tags r:id="rId3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000" b="1" i="0" baseline="0" dirty="0">
              <a:latin typeface="Swiss721 BlkCn BT" panose="020B0806030502040204" pitchFamily="34" charset="0"/>
              <a:sym typeface="Swiss721 BlkCn BT" panose="020B0806030502040204" pitchFamily="34" charset="0"/>
            </a:endParaRP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800" b="0" i="0">
                <a:solidFill>
                  <a:schemeClr val="tx1">
                    <a:tint val="75000"/>
                  </a:schemeClr>
                </a:solidFill>
                <a:latin typeface="Swiss721 BT" charset="0"/>
                <a:ea typeface="Swiss721 BT" charset="0"/>
                <a:cs typeface="Swiss721 BT" charset="0"/>
              </a:defRPr>
            </a:lvl1pPr>
          </a:lstStyle>
          <a:p>
            <a:pPr>
              <a:defRPr/>
            </a:pPr>
            <a:fld id="{715B0AD5-9FA0-A94F-82FE-4CE4E1FBE6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1F48C3F1-F103-8A49-9385-99683AF01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7" r:id="rId2"/>
    <p:sldLayoutId id="2147483868" r:id="rId3"/>
    <p:sldLayoutId id="2147483866" r:id="rId4"/>
    <p:sldLayoutId id="2147483869" r:id="rId5"/>
    <p:sldLayoutId id="2147483870" r:id="rId6"/>
    <p:sldLayoutId id="2147483871" r:id="rId7"/>
    <p:sldLayoutId id="2147483872" r:id="rId8"/>
    <p:sldLayoutId id="2147483875" r:id="rId9"/>
    <p:sldLayoutId id="2147483874" r:id="rId10"/>
    <p:sldLayoutId id="2147483876" r:id="rId11"/>
    <p:sldLayoutId id="2147483877" r:id="rId12"/>
    <p:sldLayoutId id="2147483878" r:id="rId13"/>
    <p:sldLayoutId id="2147483880" r:id="rId14"/>
    <p:sldLayoutId id="2147483879" r:id="rId15"/>
    <p:sldLayoutId id="2147483881" r:id="rId16"/>
    <p:sldLayoutId id="2147483882" r:id="rId17"/>
    <p:sldLayoutId id="2147483883" r:id="rId18"/>
    <p:sldLayoutId id="2147483884" r:id="rId19"/>
    <p:sldLayoutId id="2147483885" r:id="rId20"/>
    <p:sldLayoutId id="2147483886" r:id="rId21"/>
    <p:sldLayoutId id="2147483887" r:id="rId22"/>
    <p:sldLayoutId id="2147483888" r:id="rId23"/>
    <p:sldLayoutId id="2147483889" r:id="rId24"/>
    <p:sldLayoutId id="2147483890" r:id="rId25"/>
    <p:sldLayoutId id="2147483891" r:id="rId26"/>
    <p:sldLayoutId id="2147483892" r:id="rId27"/>
    <p:sldLayoutId id="2147483893" r:id="rId28"/>
    <p:sldLayoutId id="2147483894" r:id="rId29"/>
    <p:sldLayoutId id="2147483896" r:id="rId30"/>
    <p:sldLayoutId id="2147483897" r:id="rId31"/>
    <p:sldLayoutId id="2147483898" r:id="rId32"/>
  </p:sldLayoutIdLst>
  <p:hf sldNum="0"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000" b="1" kern="1200">
          <a:solidFill>
            <a:srgbClr val="231C17"/>
          </a:solidFill>
          <a:latin typeface="Swiss721 BlkCn BT" panose="020B0806030502040204" pitchFamily="34" charset="0"/>
          <a:ea typeface="Swiss721 BlkCn BT" panose="020B0806030502040204" pitchFamily="34" charset="0"/>
          <a:cs typeface="Swiss721 BlkCn BT" panose="020B0806030502040204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231C17"/>
          </a:solidFill>
          <a:latin typeface="Swiss721 BT Black Condensed" charset="0"/>
          <a:ea typeface="Swiss721 BT Black Condensed" charset="0"/>
          <a:cs typeface="Swiss721 BT Black Condensed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231C17"/>
          </a:solidFill>
          <a:latin typeface="Swiss721 BT Black Condensed" charset="0"/>
          <a:ea typeface="Swiss721 BT Black Condensed" charset="0"/>
          <a:cs typeface="Swiss721 BT Black Condensed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231C17"/>
          </a:solidFill>
          <a:latin typeface="Swiss721 BT Black Condensed" charset="0"/>
          <a:ea typeface="Swiss721 BT Black Condensed" charset="0"/>
          <a:cs typeface="Swiss721 BT Black Condensed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231C17"/>
          </a:solidFill>
          <a:latin typeface="Swiss721 BT Black Condensed" charset="0"/>
          <a:ea typeface="Swiss721 BT Black Condensed" charset="0"/>
          <a:cs typeface="Swiss721 BT Black Condensed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000" b="1">
          <a:solidFill>
            <a:srgbClr val="231C17"/>
          </a:solidFill>
          <a:latin typeface="Swiss721 BT Black Condensed" charset="0"/>
          <a:ea typeface="Swiss721 BT Black Condensed" charset="0"/>
          <a:cs typeface="Swiss721 BT Black Condensed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000" b="1">
          <a:solidFill>
            <a:srgbClr val="231C17"/>
          </a:solidFill>
          <a:latin typeface="Swiss721 BT Black Condensed" charset="0"/>
          <a:ea typeface="Swiss721 BT Black Condensed" charset="0"/>
          <a:cs typeface="Swiss721 BT Black Condensed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000" b="1">
          <a:solidFill>
            <a:srgbClr val="231C17"/>
          </a:solidFill>
          <a:latin typeface="Swiss721 BT Black Condensed" charset="0"/>
          <a:ea typeface="Swiss721 BT Black Condensed" charset="0"/>
          <a:cs typeface="Swiss721 BT Black Condensed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000" b="1">
          <a:solidFill>
            <a:srgbClr val="231C17"/>
          </a:solidFill>
          <a:latin typeface="Swiss721 BT Black Condensed" charset="0"/>
          <a:ea typeface="Swiss721 BT Black Condensed" charset="0"/>
          <a:cs typeface="Swiss721 BT Black Condensed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rgbClr val="231C17"/>
          </a:solidFill>
          <a:latin typeface="Swiss721 BT" charset="0"/>
          <a:ea typeface="Swiss721 BT" charset="0"/>
          <a:cs typeface="Swiss721 BT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rgbClr val="231C17"/>
          </a:solidFill>
          <a:latin typeface="Swiss721 BT" charset="0"/>
          <a:ea typeface="Swiss721 BT" charset="0"/>
          <a:cs typeface="Swiss721 BT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rgbClr val="231C17"/>
          </a:solidFill>
          <a:latin typeface="Swiss721 BT" charset="0"/>
          <a:ea typeface="Swiss721 BT" charset="0"/>
          <a:cs typeface="Swiss721 BT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rgbClr val="231C17"/>
          </a:solidFill>
          <a:latin typeface="Swiss721 BT" charset="0"/>
          <a:ea typeface="Swiss721 BT" charset="0"/>
          <a:cs typeface="Swiss721 BT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rgbClr val="231C17"/>
          </a:solidFill>
          <a:latin typeface="Swiss721 BT" charset="0"/>
          <a:ea typeface="Swiss721 BT" charset="0"/>
          <a:cs typeface="Swiss721 BT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A0B4A48-3F03-405E-850E-54E9A4C93CA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5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2" name="think-cell Slide" r:id="rId37" imgW="175" imgH="175" progId="TCLayout.ActiveDocument.1">
                  <p:embed/>
                </p:oleObj>
              </mc:Choice>
              <mc:Fallback>
                <p:oleObj name="think-cell Slide" r:id="rId37" imgW="175" imgH="175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A0B4A48-3F03-405E-850E-54E9A4C93C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F4E915A8-6C31-4618-99A5-095FC9CCBCD5}"/>
              </a:ext>
            </a:extLst>
          </p:cNvPr>
          <p:cNvSpPr/>
          <p:nvPr userDrawn="1">
            <p:custDataLst>
              <p:tags r:id="rId3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000" b="1" i="0" baseline="0" dirty="0">
              <a:latin typeface="Swiss721 BlkCn BT" panose="020B0806030502040204" pitchFamily="34" charset="0"/>
              <a:sym typeface="Swiss721 BlkCn BT" panose="020B0806030502040204" pitchFamily="34" charset="0"/>
            </a:endParaRPr>
          </a:p>
        </p:txBody>
      </p:sp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800" b="0" i="0">
                <a:solidFill>
                  <a:schemeClr val="tx1">
                    <a:tint val="75000"/>
                  </a:schemeClr>
                </a:solidFill>
                <a:latin typeface="Swiss721 BT" charset="0"/>
                <a:ea typeface="Swiss721 BT" charset="0"/>
                <a:cs typeface="Swiss721 BT" charset="0"/>
              </a:defRPr>
            </a:lvl1pPr>
          </a:lstStyle>
          <a:p>
            <a:pPr>
              <a:defRPr/>
            </a:pPr>
            <a:fld id="{715B0AD5-9FA0-A94F-82FE-4CE4E1FBE6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135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  <p:sldLayoutId id="2147483902" r:id="rId3"/>
    <p:sldLayoutId id="2147483903" r:id="rId4"/>
    <p:sldLayoutId id="2147483904" r:id="rId5"/>
    <p:sldLayoutId id="2147483905" r:id="rId6"/>
    <p:sldLayoutId id="2147483906" r:id="rId7"/>
    <p:sldLayoutId id="2147483907" r:id="rId8"/>
    <p:sldLayoutId id="2147483908" r:id="rId9"/>
    <p:sldLayoutId id="2147483909" r:id="rId10"/>
    <p:sldLayoutId id="2147483910" r:id="rId11"/>
    <p:sldLayoutId id="2147483911" r:id="rId12"/>
    <p:sldLayoutId id="2147483912" r:id="rId13"/>
    <p:sldLayoutId id="2147483913" r:id="rId14"/>
    <p:sldLayoutId id="2147483914" r:id="rId15"/>
    <p:sldLayoutId id="2147483915" r:id="rId16"/>
    <p:sldLayoutId id="2147483916" r:id="rId17"/>
    <p:sldLayoutId id="2147483917" r:id="rId18"/>
    <p:sldLayoutId id="2147483918" r:id="rId19"/>
    <p:sldLayoutId id="2147483919" r:id="rId20"/>
    <p:sldLayoutId id="2147483920" r:id="rId21"/>
    <p:sldLayoutId id="2147483921" r:id="rId22"/>
    <p:sldLayoutId id="2147483922" r:id="rId23"/>
    <p:sldLayoutId id="2147483923" r:id="rId24"/>
    <p:sldLayoutId id="2147483924" r:id="rId25"/>
    <p:sldLayoutId id="2147483925" r:id="rId26"/>
    <p:sldLayoutId id="2147483926" r:id="rId27"/>
    <p:sldLayoutId id="2147483927" r:id="rId28"/>
    <p:sldLayoutId id="2147483928" r:id="rId29"/>
    <p:sldLayoutId id="2147483929" r:id="rId30"/>
    <p:sldLayoutId id="2147483930" r:id="rId31"/>
    <p:sldLayoutId id="2147483931" r:id="rId32"/>
  </p:sldLayoutIdLst>
  <p:hf sldNum="0"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000" b="1" kern="1200">
          <a:solidFill>
            <a:srgbClr val="231C17"/>
          </a:solidFill>
          <a:latin typeface="Swiss721 BlkCn BT" panose="020B0806030502040204" pitchFamily="34" charset="0"/>
          <a:ea typeface="Swiss721 BlkCn BT" panose="020B0806030502040204" pitchFamily="34" charset="0"/>
          <a:cs typeface="Swiss721 BlkCn BT" panose="020B0806030502040204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231C17"/>
          </a:solidFill>
          <a:latin typeface="Swiss721 BT Black Condensed" charset="0"/>
          <a:ea typeface="Swiss721 BT Black Condensed" charset="0"/>
          <a:cs typeface="Swiss721 BT Black Condensed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231C17"/>
          </a:solidFill>
          <a:latin typeface="Swiss721 BT Black Condensed" charset="0"/>
          <a:ea typeface="Swiss721 BT Black Condensed" charset="0"/>
          <a:cs typeface="Swiss721 BT Black Condensed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231C17"/>
          </a:solidFill>
          <a:latin typeface="Swiss721 BT Black Condensed" charset="0"/>
          <a:ea typeface="Swiss721 BT Black Condensed" charset="0"/>
          <a:cs typeface="Swiss721 BT Black Condensed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231C17"/>
          </a:solidFill>
          <a:latin typeface="Swiss721 BT Black Condensed" charset="0"/>
          <a:ea typeface="Swiss721 BT Black Condensed" charset="0"/>
          <a:cs typeface="Swiss721 BT Black Condensed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000" b="1">
          <a:solidFill>
            <a:srgbClr val="231C17"/>
          </a:solidFill>
          <a:latin typeface="Swiss721 BT Black Condensed" charset="0"/>
          <a:ea typeface="Swiss721 BT Black Condensed" charset="0"/>
          <a:cs typeface="Swiss721 BT Black Condensed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000" b="1">
          <a:solidFill>
            <a:srgbClr val="231C17"/>
          </a:solidFill>
          <a:latin typeface="Swiss721 BT Black Condensed" charset="0"/>
          <a:ea typeface="Swiss721 BT Black Condensed" charset="0"/>
          <a:cs typeface="Swiss721 BT Black Condensed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000" b="1">
          <a:solidFill>
            <a:srgbClr val="231C17"/>
          </a:solidFill>
          <a:latin typeface="Swiss721 BT Black Condensed" charset="0"/>
          <a:ea typeface="Swiss721 BT Black Condensed" charset="0"/>
          <a:cs typeface="Swiss721 BT Black Condensed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000" b="1">
          <a:solidFill>
            <a:srgbClr val="231C17"/>
          </a:solidFill>
          <a:latin typeface="Swiss721 BT Black Condensed" charset="0"/>
          <a:ea typeface="Swiss721 BT Black Condensed" charset="0"/>
          <a:cs typeface="Swiss721 BT Black Condensed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rgbClr val="231C17"/>
          </a:solidFill>
          <a:latin typeface="Swiss721 BT" charset="0"/>
          <a:ea typeface="Swiss721 BT" charset="0"/>
          <a:cs typeface="Swiss721 BT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rgbClr val="231C17"/>
          </a:solidFill>
          <a:latin typeface="Swiss721 BT" charset="0"/>
          <a:ea typeface="Swiss721 BT" charset="0"/>
          <a:cs typeface="Swiss721 BT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rgbClr val="231C17"/>
          </a:solidFill>
          <a:latin typeface="Swiss721 BT" charset="0"/>
          <a:ea typeface="Swiss721 BT" charset="0"/>
          <a:cs typeface="Swiss721 BT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rgbClr val="231C17"/>
          </a:solidFill>
          <a:latin typeface="Swiss721 BT" charset="0"/>
          <a:ea typeface="Swiss721 BT" charset="0"/>
          <a:cs typeface="Swiss721 BT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rgbClr val="231C17"/>
          </a:solidFill>
          <a:latin typeface="Swiss721 BT" charset="0"/>
          <a:ea typeface="Swiss721 BT" charset="0"/>
          <a:cs typeface="Swiss721 BT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tags" Target="../tags/tag7.xml"/><Relationship Id="rId7" Type="http://schemas.openxmlformats.org/officeDocument/2006/relationships/image" Target="../media/image1.emf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38.svg"/><Relationship Id="rId3" Type="http://schemas.openxmlformats.org/officeDocument/2006/relationships/tags" Target="../tags/tag19.xml"/><Relationship Id="rId7" Type="http://schemas.openxmlformats.org/officeDocument/2006/relationships/image" Target="../media/image1.emf"/><Relationship Id="rId12" Type="http://schemas.openxmlformats.org/officeDocument/2006/relationships/image" Target="../media/image37.png"/><Relationship Id="rId2" Type="http://schemas.openxmlformats.org/officeDocument/2006/relationships/tags" Target="../tags/tag18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36.svg"/><Relationship Id="rId5" Type="http://schemas.openxmlformats.org/officeDocument/2006/relationships/notesSlide" Target="../notesSlides/notesSlide12.xml"/><Relationship Id="rId10" Type="http://schemas.openxmlformats.org/officeDocument/2006/relationships/image" Target="../media/image35.png"/><Relationship Id="rId4" Type="http://schemas.openxmlformats.org/officeDocument/2006/relationships/slideLayout" Target="../slideLayouts/slideLayout44.xml"/><Relationship Id="rId9" Type="http://schemas.openxmlformats.org/officeDocument/2006/relationships/image" Target="../media/image46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tags" Target="../tags/tag9.xml"/><Relationship Id="rId7" Type="http://schemas.openxmlformats.org/officeDocument/2006/relationships/image" Target="../media/image1.emf"/><Relationship Id="rId12" Type="http://schemas.openxmlformats.org/officeDocument/2006/relationships/image" Target="../media/image31.png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30.svg"/><Relationship Id="rId5" Type="http://schemas.openxmlformats.org/officeDocument/2006/relationships/notesSlide" Target="../notesSlides/notesSlide2.xml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4" Type="http://schemas.openxmlformats.org/officeDocument/2006/relationships/slideLayout" Target="../slideLayouts/slideLayout44.xml"/><Relationship Id="rId9" Type="http://schemas.openxmlformats.org/officeDocument/2006/relationships/image" Target="../media/image28.svg"/><Relationship Id="rId1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7" Type="http://schemas.openxmlformats.org/officeDocument/2006/relationships/image" Target="../media/image1.emf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4.bin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13.xml"/><Relationship Id="rId7" Type="http://schemas.openxmlformats.org/officeDocument/2006/relationships/image" Target="../media/image1.emf"/><Relationship Id="rId2" Type="http://schemas.openxmlformats.org/officeDocument/2006/relationships/tags" Target="../tags/tag1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38.sv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37.png"/><Relationship Id="rId4" Type="http://schemas.openxmlformats.org/officeDocument/2006/relationships/slideLayout" Target="../slideLayouts/slideLayout44.xml"/><Relationship Id="rId9" Type="http://schemas.openxmlformats.org/officeDocument/2006/relationships/image" Target="../media/image3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web.mta.info/developers/turnstile.html" TargetMode="External"/><Relationship Id="rId3" Type="http://schemas.openxmlformats.org/officeDocument/2006/relationships/tags" Target="../tags/tag15.xml"/><Relationship Id="rId7" Type="http://schemas.openxmlformats.org/officeDocument/2006/relationships/image" Target="../media/image1.emf"/><Relationship Id="rId2" Type="http://schemas.openxmlformats.org/officeDocument/2006/relationships/tags" Target="../tags/tag14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5.bin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4.xml"/><Relationship Id="rId9" Type="http://schemas.openxmlformats.org/officeDocument/2006/relationships/hyperlink" Target="http://web.mta.info/developers/data/nyct/subway/Stations.csv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17.xml"/><Relationship Id="rId7" Type="http://schemas.openxmlformats.org/officeDocument/2006/relationships/image" Target="../media/image1.emf"/><Relationship Id="rId2" Type="http://schemas.openxmlformats.org/officeDocument/2006/relationships/tags" Target="../tags/tag16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6.bin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4912DE3-7B14-4E90-B9C2-45992143D83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825995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0" name="think-cell Slide" r:id="rId6" imgW="175" imgH="175" progId="TCLayout.ActiveDocument.1">
                  <p:embed/>
                </p:oleObj>
              </mc:Choice>
              <mc:Fallback>
                <p:oleObj name="think-cell Slide" r:id="rId6" imgW="175" imgH="17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47C5B91-79B3-46FD-91B1-BBFE9BF23A4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b="1" dirty="0">
              <a:latin typeface="Swiss721 BlkCn BT" panose="020B0806030502040204" pitchFamily="34" charset="0"/>
              <a:sym typeface="Swiss721 BlkCn BT" panose="020B0806030502040204" pitchFamily="34" charset="0"/>
            </a:endParaRPr>
          </a:p>
        </p:txBody>
      </p:sp>
      <p:sp>
        <p:nvSpPr>
          <p:cNvPr id="43009" name="Title 3"/>
          <p:cNvSpPr>
            <a:spLocks noGrp="1"/>
          </p:cNvSpPr>
          <p:nvPr>
            <p:ph type="title"/>
          </p:nvPr>
        </p:nvSpPr>
        <p:spPr>
          <a:xfrm>
            <a:off x="1384300" y="787400"/>
            <a:ext cx="7197569" cy="857250"/>
          </a:xfrm>
        </p:spPr>
        <p:txBody>
          <a:bodyPr/>
          <a:lstStyle/>
          <a:p>
            <a:pPr eaLnBrk="1" hangingPunct="1"/>
            <a:r>
              <a:rPr lang="en-US" altLang="en-US" dirty="0"/>
              <a:t>CX Journey Management Overview</a:t>
            </a:r>
          </a:p>
        </p:txBody>
      </p:sp>
      <p:pic>
        <p:nvPicPr>
          <p:cNvPr id="6" name="Picture 5" descr="A picture containing Woman in Technology&#10;&#10;Description automatically generated">
            <a:extLst>
              <a:ext uri="{FF2B5EF4-FFF2-40B4-BE49-F238E27FC236}">
                <a16:creationId xmlns:a16="http://schemas.microsoft.com/office/drawing/2014/main" id="{58E2DC63-BEB3-0E4C-B049-392D6925BB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6087850" cy="514350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A05BB27A-A925-6348-9738-62257CA85766}"/>
              </a:ext>
            </a:extLst>
          </p:cNvPr>
          <p:cNvSpPr txBox="1">
            <a:spLocks/>
          </p:cNvSpPr>
          <p:nvPr/>
        </p:nvSpPr>
        <p:spPr>
          <a:xfrm>
            <a:off x="6273665" y="1869877"/>
            <a:ext cx="2870335" cy="104124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 baseline="0">
                <a:ln>
                  <a:noFill/>
                </a:ln>
                <a:solidFill>
                  <a:schemeClr val="bg1"/>
                </a:solidFill>
                <a:latin typeface="Swiss721 BlkCn BT" panose="020B0806030502040204" pitchFamily="34" charset="0"/>
                <a:ea typeface="Swiss721 BlkCn BT" panose="020B0806030502040204" pitchFamily="34" charset="0"/>
                <a:cs typeface="Swiss721 BlkCn BT" panose="020B0806030502040204" pitchFamily="34" charset="0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31C17"/>
                </a:solidFill>
                <a:latin typeface="Swiss721 BT Black Condensed" charset="0"/>
                <a:ea typeface="Swiss721 BT Black Condensed" charset="0"/>
                <a:cs typeface="Swiss721 BT Black Condensed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31C17"/>
                </a:solidFill>
                <a:latin typeface="Swiss721 BT Black Condensed" charset="0"/>
                <a:ea typeface="Swiss721 BT Black Condensed" charset="0"/>
                <a:cs typeface="Swiss721 BT Black Condensed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31C17"/>
                </a:solidFill>
                <a:latin typeface="Swiss721 BT Black Condensed" charset="0"/>
                <a:ea typeface="Swiss721 BT Black Condensed" charset="0"/>
                <a:cs typeface="Swiss721 BT Black Condensed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31C17"/>
                </a:solidFill>
                <a:latin typeface="Swiss721 BT Black Condensed" charset="0"/>
                <a:ea typeface="Swiss721 BT Black Condensed" charset="0"/>
                <a:cs typeface="Swiss721 BT Black Condensed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31C17"/>
                </a:solidFill>
                <a:latin typeface="Swiss721 BT Black Condensed" charset="0"/>
                <a:ea typeface="Swiss721 BT Black Condensed" charset="0"/>
                <a:cs typeface="Swiss721 BT Black Condensed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31C17"/>
                </a:solidFill>
                <a:latin typeface="Swiss721 BT Black Condensed" charset="0"/>
                <a:ea typeface="Swiss721 BT Black Condensed" charset="0"/>
                <a:cs typeface="Swiss721 BT Black Condensed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31C17"/>
                </a:solidFill>
                <a:latin typeface="Swiss721 BT Black Condensed" charset="0"/>
                <a:ea typeface="Swiss721 BT Black Condensed" charset="0"/>
                <a:cs typeface="Swiss721 BT Black Condensed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31C17"/>
                </a:solidFill>
                <a:latin typeface="Swiss721 BT Black Condensed" charset="0"/>
                <a:ea typeface="Swiss721 BT Black Condensed" charset="0"/>
                <a:cs typeface="Swiss721 BT Black Condensed" charset="0"/>
              </a:defRPr>
            </a:lvl9pPr>
          </a:lstStyle>
          <a:p>
            <a:pPr eaLnBrk="1" hangingPunct="1"/>
            <a:r>
              <a:rPr lang="en-US" altLang="en-US" sz="1400" dirty="0">
                <a:solidFill>
                  <a:schemeClr val="tx1"/>
                </a:solidFill>
              </a:rPr>
              <a:t>2020 Fall WTWY Annual Gala : Proposal for Engaging prospective audience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CDB60-56FC-8C4C-959D-9ADCB3CDED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8591" y="383440"/>
            <a:ext cx="8321192" cy="403508"/>
          </a:xfrm>
        </p:spPr>
        <p:txBody>
          <a:bodyPr>
            <a:normAutofit/>
          </a:bodyPr>
          <a:lstStyle/>
          <a:p>
            <a:r>
              <a:rPr lang="en-US" sz="1800" i="0" dirty="0"/>
              <a:t>Daily traffic patterns at ‘Hot Spot’ MTA stations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2E48574-A7D9-854E-88AC-6037FFAF9F01}"/>
              </a:ext>
            </a:extLst>
          </p:cNvPr>
          <p:cNvSpPr txBox="1">
            <a:spLocks/>
          </p:cNvSpPr>
          <p:nvPr/>
        </p:nvSpPr>
        <p:spPr bwMode="auto">
          <a:xfrm>
            <a:off x="6961312" y="4955605"/>
            <a:ext cx="2037562" cy="20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1" kern="1200">
                <a:solidFill>
                  <a:srgbClr val="231C17"/>
                </a:solidFill>
                <a:latin typeface="Aldine721 BT" charset="0"/>
                <a:ea typeface="Aldine721 BT" charset="0"/>
                <a:cs typeface="Aldine721 BT" charset="0"/>
              </a:defRPr>
            </a:lvl1pPr>
            <a:lvl2pPr marL="4572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600" dirty="0"/>
              <a:t>2019 WomenTechWomenYes (WTWY) Annual Gala, NYC </a:t>
            </a:r>
            <a:endParaRPr lang="en-US" altLang="en-US" sz="600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AFEE0865-E31C-034C-A126-FFF7E73A1C9A}"/>
              </a:ext>
            </a:extLst>
          </p:cNvPr>
          <p:cNvSpPr txBox="1">
            <a:spLocks/>
          </p:cNvSpPr>
          <p:nvPr/>
        </p:nvSpPr>
        <p:spPr bwMode="auto">
          <a:xfrm>
            <a:off x="553245" y="2250910"/>
            <a:ext cx="2546947" cy="2643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b="0" i="0" kern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b="0" i="0" kern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200" b="0" i="0" kern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 b="0" i="0" kern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 b="0" i="0" kern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FC84EF-D69E-D74B-BAB1-66ABC5233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85" y="875983"/>
            <a:ext cx="6651836" cy="392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433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CDB60-56FC-8C4C-959D-9ADCB3CDED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7682" y="403730"/>
            <a:ext cx="8321192" cy="403508"/>
          </a:xfrm>
        </p:spPr>
        <p:txBody>
          <a:bodyPr>
            <a:normAutofit/>
          </a:bodyPr>
          <a:lstStyle/>
          <a:p>
            <a:r>
              <a:rPr lang="en-US" sz="1800" i="0" dirty="0"/>
              <a:t>Focusing on evening commuter traffic hours will yield the best results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2E48574-A7D9-854E-88AC-6037FFAF9F01}"/>
              </a:ext>
            </a:extLst>
          </p:cNvPr>
          <p:cNvSpPr txBox="1">
            <a:spLocks/>
          </p:cNvSpPr>
          <p:nvPr/>
        </p:nvSpPr>
        <p:spPr bwMode="auto">
          <a:xfrm>
            <a:off x="6961312" y="4955605"/>
            <a:ext cx="2037562" cy="20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1" kern="1200">
                <a:solidFill>
                  <a:srgbClr val="231C17"/>
                </a:solidFill>
                <a:latin typeface="Aldine721 BT" charset="0"/>
                <a:ea typeface="Aldine721 BT" charset="0"/>
                <a:cs typeface="Aldine721 BT" charset="0"/>
              </a:defRPr>
            </a:lvl1pPr>
            <a:lvl2pPr marL="4572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600" dirty="0"/>
              <a:t>2019 WomenTechWomenYes (WTWY) Annual Gala, NYC </a:t>
            </a:r>
            <a:endParaRPr lang="en-US" altLang="en-US" sz="600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AFEE0865-E31C-034C-A126-FFF7E73A1C9A}"/>
              </a:ext>
            </a:extLst>
          </p:cNvPr>
          <p:cNvSpPr txBox="1">
            <a:spLocks/>
          </p:cNvSpPr>
          <p:nvPr/>
        </p:nvSpPr>
        <p:spPr bwMode="auto">
          <a:xfrm>
            <a:off x="553245" y="2250910"/>
            <a:ext cx="2546947" cy="2643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b="0" i="0" kern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b="0" i="0" kern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200" b="0" i="0" kern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 b="0" i="0" kern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 b="0" i="0" kern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5" name="Picture 4" descr="A picture containing implement, stationary&#10;&#10;Description automatically generated">
            <a:extLst>
              <a:ext uri="{FF2B5EF4-FFF2-40B4-BE49-F238E27FC236}">
                <a16:creationId xmlns:a16="http://schemas.microsoft.com/office/drawing/2014/main" id="{1CAE5DBA-4129-CA45-8764-E7DC21A79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4" y="1159443"/>
            <a:ext cx="8886140" cy="35803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669E5F-16C7-7041-BE41-B073EBCE8573}"/>
              </a:ext>
            </a:extLst>
          </p:cNvPr>
          <p:cNvSpPr txBox="1"/>
          <p:nvPr/>
        </p:nvSpPr>
        <p:spPr>
          <a:xfrm rot="19752115">
            <a:off x="8014066" y="219063"/>
            <a:ext cx="85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WIP</a:t>
            </a:r>
          </a:p>
        </p:txBody>
      </p:sp>
    </p:spTree>
    <p:extLst>
      <p:ext uri="{BB962C8B-B14F-4D97-AF65-F5344CB8AC3E}">
        <p14:creationId xmlns:p14="http://schemas.microsoft.com/office/powerpoint/2010/main" val="1575388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E022773F-F87D-4E58-8E60-735547EDCC1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53" name="think-cell Slide" r:id="rId6" imgW="175" imgH="175" progId="TCLayout.ActiveDocument.1">
                  <p:embed/>
                </p:oleObj>
              </mc:Choice>
              <mc:Fallback>
                <p:oleObj name="think-cell Slide" r:id="rId6" imgW="175" imgH="175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E022773F-F87D-4E58-8E60-735547EDCC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4F95765-49A6-4A31-8C74-B8522405CC9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b="1" dirty="0">
              <a:latin typeface="Swiss721 BlkCn BT" panose="020B0806030502040204" pitchFamily="34" charset="0"/>
              <a:sym typeface="Swiss721 BlkCn BT" panose="020B0806030502040204" pitchFamily="34" charset="0"/>
            </a:endParaRPr>
          </a:p>
        </p:txBody>
      </p:sp>
      <p:sp>
        <p:nvSpPr>
          <p:cNvPr id="6553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Recommendation &amp; Opportunities for the future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93A140-1DC5-4563-B16C-3203B2B4C5B9}"/>
              </a:ext>
            </a:extLst>
          </p:cNvPr>
          <p:cNvSpPr/>
          <p:nvPr/>
        </p:nvSpPr>
        <p:spPr>
          <a:xfrm>
            <a:off x="756721" y="817733"/>
            <a:ext cx="482988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Swiss721 BT" panose="020B0504020202020204" pitchFamily="34" charset="0"/>
              </a:rPr>
              <a:t>Where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wiss721 BT" panose="020B0504020202020204" pitchFamily="34" charset="0"/>
              </a:rPr>
              <a:t>34 ST Penn Station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wiss721 BT" panose="020B0504020202020204" pitchFamily="34" charset="0"/>
              </a:rPr>
              <a:t>34 ST Harold Sq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wiss721 BT" panose="020B0504020202020204" pitchFamily="34" charset="0"/>
              </a:rPr>
              <a:t>Grand Central 42 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Swiss721 BT" panose="020B0504020202020204" pitchFamily="34" charset="0"/>
            </a:endParaRPr>
          </a:p>
          <a:p>
            <a:endParaRPr lang="en-US" sz="1400" dirty="0">
              <a:latin typeface="Swiss721 BT" panose="020B0504020202020204" pitchFamily="34" charset="0"/>
            </a:endParaRPr>
          </a:p>
          <a:p>
            <a:r>
              <a:rPr lang="en-US" sz="1400" b="1" dirty="0">
                <a:latin typeface="Swiss721 BT" panose="020B0504020202020204" pitchFamily="34" charset="0"/>
              </a:rPr>
              <a:t>When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Swiss721 BT" panose="020B0504020202020204" pitchFamily="34" charset="0"/>
              </a:rPr>
              <a:t>Thursday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Swiss721 BT" panose="020B0504020202020204" pitchFamily="34" charset="0"/>
              </a:rPr>
              <a:t>Evening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Swiss721 BT" panose="020B0504020202020204" pitchFamily="34" charset="0"/>
            </a:endParaRPr>
          </a:p>
          <a:p>
            <a:endParaRPr lang="en-US" sz="1400" dirty="0">
              <a:latin typeface="Swiss721 BT" panose="020B0504020202020204" pitchFamily="34" charset="0"/>
            </a:endParaRPr>
          </a:p>
          <a:p>
            <a:r>
              <a:rPr lang="en-US" sz="1400" b="1" dirty="0">
                <a:latin typeface="Swiss721 BT" panose="020B0504020202020204" pitchFamily="34" charset="0"/>
              </a:rPr>
              <a:t>What/How?</a:t>
            </a:r>
          </a:p>
          <a:p>
            <a:r>
              <a:rPr lang="en-US" sz="1400" dirty="0">
                <a:latin typeface="Swiss721 BT" panose="020B0504020202020204" pitchFamily="34" charset="0"/>
              </a:rPr>
              <a:t>We see a real opportunity to increase awareness/reach among the target audience of technology professionals and drive sign-ups for the upcoming annual gala  by strategically deploying smaller teams to 10 stations in the city to reach over 60% of the targets</a:t>
            </a:r>
          </a:p>
          <a:p>
            <a:endParaRPr lang="en-US" sz="1400" dirty="0">
              <a:latin typeface="Swiss721 BT" panose="020B0504020202020204" pitchFamily="34" charset="0"/>
            </a:endParaRPr>
          </a:p>
        </p:txBody>
      </p:sp>
      <p:pic>
        <p:nvPicPr>
          <p:cNvPr id="6" name="Graphic 5" descr="Target">
            <a:extLst>
              <a:ext uri="{FF2B5EF4-FFF2-40B4-BE49-F238E27FC236}">
                <a16:creationId xmlns:a16="http://schemas.microsoft.com/office/drawing/2014/main" id="{0E89C59B-15A7-434E-9FE2-55BF440EFE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5534" y="3117279"/>
            <a:ext cx="456928" cy="456928"/>
          </a:xfrm>
          <a:prstGeom prst="rect">
            <a:avLst/>
          </a:prstGeom>
        </p:spPr>
      </p:pic>
      <p:pic>
        <p:nvPicPr>
          <p:cNvPr id="20" name="Graphic 19" descr="Lights On">
            <a:extLst>
              <a:ext uri="{FF2B5EF4-FFF2-40B4-BE49-F238E27FC236}">
                <a16:creationId xmlns:a16="http://schemas.microsoft.com/office/drawing/2014/main" id="{B6FFF868-6D98-0049-B8DE-65F083687B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5597" y="2009537"/>
            <a:ext cx="456865" cy="456865"/>
          </a:xfrm>
          <a:prstGeom prst="rect">
            <a:avLst/>
          </a:prstGeom>
        </p:spPr>
      </p:pic>
      <p:pic>
        <p:nvPicPr>
          <p:cNvPr id="22" name="Graphic 21" descr="Research">
            <a:extLst>
              <a:ext uri="{FF2B5EF4-FFF2-40B4-BE49-F238E27FC236}">
                <a16:creationId xmlns:a16="http://schemas.microsoft.com/office/drawing/2014/main" id="{E3A4342E-CF8C-8248-A703-2EAA92DF7A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5534" y="787824"/>
            <a:ext cx="494632" cy="494632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AF9B89C-7121-2D4B-B6CD-372B62DC5871}"/>
              </a:ext>
            </a:extLst>
          </p:cNvPr>
          <p:cNvSpPr txBox="1">
            <a:spLocks/>
          </p:cNvSpPr>
          <p:nvPr/>
        </p:nvSpPr>
        <p:spPr bwMode="auto">
          <a:xfrm>
            <a:off x="6961312" y="4955605"/>
            <a:ext cx="2037562" cy="20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1" kern="1200">
                <a:solidFill>
                  <a:srgbClr val="231C17"/>
                </a:solidFill>
                <a:latin typeface="Aldine721 BT" charset="0"/>
                <a:ea typeface="Aldine721 BT" charset="0"/>
                <a:cs typeface="Aldine721 BT" charset="0"/>
              </a:defRPr>
            </a:lvl1pPr>
            <a:lvl2pPr marL="4572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600" dirty="0"/>
              <a:t>2019 WomenTechWomenYes (WTWY) Annual Gala, NYC </a:t>
            </a:r>
            <a:endParaRPr lang="en-US" altLang="en-US" sz="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A6042C-BF6A-C542-8F19-26DE5F2CFE58}"/>
              </a:ext>
            </a:extLst>
          </p:cNvPr>
          <p:cNvSpPr txBox="1"/>
          <p:nvPr/>
        </p:nvSpPr>
        <p:spPr>
          <a:xfrm>
            <a:off x="6513534" y="2234755"/>
            <a:ext cx="1691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Insert Map here</a:t>
            </a:r>
          </a:p>
        </p:txBody>
      </p:sp>
    </p:spTree>
    <p:extLst>
      <p:ext uri="{BB962C8B-B14F-4D97-AF65-F5344CB8AC3E}">
        <p14:creationId xmlns:p14="http://schemas.microsoft.com/office/powerpoint/2010/main" val="3008281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A40181-23A9-294D-920B-C10E6ECEA3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404" y="1085482"/>
            <a:ext cx="8321192" cy="264342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7E2AB4-5890-4F47-9D01-4B1BDA5B9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1E1956F-B430-894B-ABC4-CB9D340909E5}"/>
              </a:ext>
            </a:extLst>
          </p:cNvPr>
          <p:cNvSpPr txBox="1">
            <a:spLocks/>
          </p:cNvSpPr>
          <p:nvPr/>
        </p:nvSpPr>
        <p:spPr bwMode="auto">
          <a:xfrm>
            <a:off x="6961312" y="4955605"/>
            <a:ext cx="2037562" cy="20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1" kern="1200">
                <a:solidFill>
                  <a:srgbClr val="231C17"/>
                </a:solidFill>
                <a:latin typeface="Aldine721 BT" charset="0"/>
                <a:ea typeface="Aldine721 BT" charset="0"/>
                <a:cs typeface="Aldine721 BT" charset="0"/>
              </a:defRPr>
            </a:lvl1pPr>
            <a:lvl2pPr marL="4572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600" dirty="0"/>
              <a:t>2019 WomenTechWomenYes (WTWY) Annual Gala, NYC </a:t>
            </a:r>
            <a:endParaRPr lang="en-US" altLang="en-US" sz="600" dirty="0"/>
          </a:p>
        </p:txBody>
      </p:sp>
    </p:spTree>
    <p:extLst>
      <p:ext uri="{BB962C8B-B14F-4D97-AF65-F5344CB8AC3E}">
        <p14:creationId xmlns:p14="http://schemas.microsoft.com/office/powerpoint/2010/main" val="3343864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E022773F-F87D-4E58-8E60-735547EDCC1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53" name="think-cell Slide" r:id="rId6" imgW="175" imgH="175" progId="TCLayout.ActiveDocument.1">
                  <p:embed/>
                </p:oleObj>
              </mc:Choice>
              <mc:Fallback>
                <p:oleObj name="think-cell Slide" r:id="rId6" imgW="175" imgH="175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E022773F-F87D-4E58-8E60-735547EDCC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4F95765-49A6-4A31-8C74-B8522405CC9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wiss721 BlkCn BT" panose="020B0806030502040204" pitchFamily="34" charset="0"/>
              <a:ea typeface="+mn-ea"/>
              <a:cs typeface="+mn-cs"/>
              <a:sym typeface="Swiss721 BlkCn BT" panose="020B0806030502040204" pitchFamily="34" charset="0"/>
            </a:endParaRPr>
          </a:p>
        </p:txBody>
      </p:sp>
      <p:sp>
        <p:nvSpPr>
          <p:cNvPr id="6553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PROJECT TEAM</a:t>
            </a:r>
          </a:p>
        </p:txBody>
      </p:sp>
      <p:pic>
        <p:nvPicPr>
          <p:cNvPr id="47" name="Picture 46" descr="Aspiration">
            <a:extLst>
              <a:ext uri="{FF2B5EF4-FFF2-40B4-BE49-F238E27FC236}">
                <a16:creationId xmlns:a16="http://schemas.microsoft.com/office/drawing/2014/main" id="{8AB0C590-0AAF-4440-9E89-48BA8438DCAA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79691" y="1075003"/>
            <a:ext cx="929813" cy="929813"/>
          </a:xfrm>
          <a:prstGeom prst="ellipse">
            <a:avLst/>
          </a:prstGeom>
        </p:spPr>
      </p:pic>
      <p:pic>
        <p:nvPicPr>
          <p:cNvPr id="48" name="Picture 47" descr="Baseball">
            <a:extLst>
              <a:ext uri="{FF2B5EF4-FFF2-40B4-BE49-F238E27FC236}">
                <a16:creationId xmlns:a16="http://schemas.microsoft.com/office/drawing/2014/main" id="{BD138E82-BA89-4E84-9544-87EEB7A1EDE8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176613" y="1073366"/>
            <a:ext cx="933088" cy="933088"/>
          </a:xfrm>
          <a:prstGeom prst="ellipse">
            <a:avLst/>
          </a:prstGeom>
        </p:spPr>
      </p:pic>
      <p:pic>
        <p:nvPicPr>
          <p:cNvPr id="49" name="Picture 48" descr="Angel face outline">
            <a:extLst>
              <a:ext uri="{FF2B5EF4-FFF2-40B4-BE49-F238E27FC236}">
                <a16:creationId xmlns:a16="http://schemas.microsoft.com/office/drawing/2014/main" id="{56A210EE-6DC6-4BD5-8DD5-CBF37DD0D0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678054" y="2478597"/>
            <a:ext cx="933088" cy="933088"/>
          </a:xfrm>
          <a:prstGeom prst="ellipse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52" name="Picture 51" descr="Artificial Intelligence">
            <a:extLst>
              <a:ext uri="{FF2B5EF4-FFF2-40B4-BE49-F238E27FC236}">
                <a16:creationId xmlns:a16="http://schemas.microsoft.com/office/drawing/2014/main" id="{DCEADF59-A9D1-453F-B38B-94F2A3BAD6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4182470" y="2479135"/>
            <a:ext cx="933088" cy="933088"/>
          </a:xfrm>
          <a:prstGeom prst="ellipse">
            <a:avLst/>
          </a:prstGeom>
          <a:ln w="38100">
            <a:solidFill>
              <a:schemeClr val="accent1"/>
            </a:solidFill>
          </a:ln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6DFB1312-81AB-4FD0-889C-778E9ADD6773}"/>
              </a:ext>
            </a:extLst>
          </p:cNvPr>
          <p:cNvSpPr/>
          <p:nvPr/>
        </p:nvSpPr>
        <p:spPr>
          <a:xfrm>
            <a:off x="1609504" y="1424526"/>
            <a:ext cx="1680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Andrew</a:t>
            </a:r>
          </a:p>
          <a:p>
            <a:pPr lvl="0">
              <a:defRPr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Role A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B8859B2-ABA4-4B13-8385-C5D5FAA7270A}"/>
              </a:ext>
            </a:extLst>
          </p:cNvPr>
          <p:cNvSpPr/>
          <p:nvPr/>
        </p:nvSpPr>
        <p:spPr>
          <a:xfrm>
            <a:off x="5118110" y="1423389"/>
            <a:ext cx="1680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Ganesh</a:t>
            </a:r>
          </a:p>
          <a:p>
            <a:pPr lvl="0">
              <a:defRPr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Role B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865C130-F40B-425F-85BD-1F23A524A174}"/>
              </a:ext>
            </a:extLst>
          </p:cNvPr>
          <p:cNvSpPr/>
          <p:nvPr/>
        </p:nvSpPr>
        <p:spPr>
          <a:xfrm>
            <a:off x="1617115" y="2907956"/>
            <a:ext cx="1680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400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Navish</a:t>
            </a:r>
            <a:endParaRPr lang="en-US" sz="14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defRPr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Role C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0C7CA43-912A-40B5-9986-0C1300C06D57}"/>
              </a:ext>
            </a:extLst>
          </p:cNvPr>
          <p:cNvSpPr/>
          <p:nvPr/>
        </p:nvSpPr>
        <p:spPr>
          <a:xfrm>
            <a:off x="5125721" y="2906819"/>
            <a:ext cx="1680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Zach</a:t>
            </a:r>
          </a:p>
          <a:p>
            <a:pPr lvl="0">
              <a:defRPr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Role D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FEAD4AA4-DB0C-AE4B-80B2-C4825E7623B4}"/>
              </a:ext>
            </a:extLst>
          </p:cNvPr>
          <p:cNvSpPr txBox="1">
            <a:spLocks/>
          </p:cNvSpPr>
          <p:nvPr/>
        </p:nvSpPr>
        <p:spPr bwMode="auto">
          <a:xfrm>
            <a:off x="6961312" y="4955605"/>
            <a:ext cx="2037562" cy="20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1" kern="1200">
                <a:solidFill>
                  <a:srgbClr val="231C17"/>
                </a:solidFill>
                <a:latin typeface="Aldine721 BT" charset="0"/>
                <a:ea typeface="Aldine721 BT" charset="0"/>
                <a:cs typeface="Aldine721 BT" charset="0"/>
              </a:defRPr>
            </a:lvl1pPr>
            <a:lvl2pPr marL="4572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600" dirty="0"/>
              <a:t>2019 WomenTechWomenYes (WTWY) Annual Gala, NYC </a:t>
            </a:r>
            <a:endParaRPr lang="en-US" altLang="en-US" sz="600" dirty="0"/>
          </a:p>
        </p:txBody>
      </p:sp>
    </p:spTree>
    <p:extLst>
      <p:ext uri="{BB962C8B-B14F-4D97-AF65-F5344CB8AC3E}">
        <p14:creationId xmlns:p14="http://schemas.microsoft.com/office/powerpoint/2010/main" val="471718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E022773F-F87D-4E58-8E60-735547EDCC1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225258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95" name="think-cell Slide" r:id="rId6" imgW="175" imgH="175" progId="TCLayout.ActiveDocument.1">
                  <p:embed/>
                </p:oleObj>
              </mc:Choice>
              <mc:Fallback>
                <p:oleObj name="think-cell Slide" r:id="rId6" imgW="175" imgH="175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E022773F-F87D-4E58-8E60-735547EDCC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4F95765-49A6-4A31-8C74-B8522405CC9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b="1" dirty="0">
              <a:latin typeface="Swiss721 BlkCn BT" panose="020B0806030502040204" pitchFamily="34" charset="0"/>
              <a:sym typeface="Swiss721 BlkCn BT" panose="020B0806030502040204" pitchFamily="34" charset="0"/>
            </a:endParaRPr>
          </a:p>
        </p:txBody>
      </p:sp>
      <p:sp>
        <p:nvSpPr>
          <p:cNvPr id="6553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93A140-1DC5-4563-B16C-3203B2B4C5B9}"/>
              </a:ext>
            </a:extLst>
          </p:cNvPr>
          <p:cNvSpPr/>
          <p:nvPr/>
        </p:nvSpPr>
        <p:spPr>
          <a:xfrm>
            <a:off x="693151" y="1193513"/>
            <a:ext cx="779561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latin typeface="Swiss721 BT" panose="020B0504020202020204" pitchFamily="34" charset="0"/>
              </a:rPr>
              <a:t>Executive Summary : Insights, Recommendation &amp; Opportunity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>
              <a:latin typeface="Swiss721 BT" panose="020B05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latin typeface="Swiss721 BT" panose="020B0504020202020204" pitchFamily="34" charset="0"/>
              </a:rPr>
              <a:t>Key Considerations: Analysis Scope, Data &amp; Assumptions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>
              <a:latin typeface="Swiss721 BT" panose="020B05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latin typeface="Swiss721 BT" panose="020B0504020202020204" pitchFamily="34" charset="0"/>
              </a:rPr>
              <a:t>Macro-View of the New York MTA service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>
              <a:latin typeface="Swiss721 BT" panose="020B05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latin typeface="Swiss721 BT" panose="020B0504020202020204" pitchFamily="34" charset="0"/>
              </a:rPr>
              <a:t>Snapshot #1 + commentary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>
              <a:latin typeface="Swiss721 BT" panose="020B05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latin typeface="Swiss721 BT" panose="020B0504020202020204" pitchFamily="34" charset="0"/>
              </a:rPr>
              <a:t>Snapshot # 2 + commentary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>
              <a:latin typeface="Swiss721 BT" panose="020B05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latin typeface="Swiss721 BT" panose="020B0504020202020204" pitchFamily="34" charset="0"/>
              </a:rPr>
              <a:t>Snapshot #3 &amp; commentary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>
              <a:latin typeface="Swiss721 BT" panose="020B05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latin typeface="Swiss721 BT" panose="020B0504020202020204" pitchFamily="34" charset="0"/>
              </a:rPr>
              <a:t>Wrap-up (bring it home!) ** Next steps &amp; </a:t>
            </a:r>
            <a:r>
              <a:rPr lang="en-US" sz="1400" b="1" dirty="0" err="1">
                <a:latin typeface="Swiss721 BT" panose="020B0504020202020204" pitchFamily="34" charset="0"/>
              </a:rPr>
              <a:t>reco</a:t>
            </a:r>
            <a:r>
              <a:rPr lang="en-US" sz="1400" b="1" dirty="0">
                <a:latin typeface="Swiss721 BT" panose="020B0504020202020204" pitchFamily="34" charset="0"/>
              </a:rPr>
              <a:t> **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>
              <a:latin typeface="Swiss721 BT" panose="020B05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>
              <a:latin typeface="Swiss721 BT" panose="020B0504020202020204" pitchFamily="34" charset="0"/>
            </a:endParaRPr>
          </a:p>
          <a:p>
            <a:endParaRPr lang="en-US" sz="1400" dirty="0">
              <a:latin typeface="Swiss721 BT" panose="020B0504020202020204" pitchFamily="34" charset="0"/>
            </a:endParaRPr>
          </a:p>
          <a:p>
            <a:pPr marL="342900" indent="-342900">
              <a:buAutoNum type="arabicParenR"/>
            </a:pPr>
            <a:endParaRPr lang="en-US" sz="1400" dirty="0">
              <a:latin typeface="Swiss721 BT" panose="020B0504020202020204" pitchFamily="34" charset="0"/>
            </a:endParaRPr>
          </a:p>
          <a:p>
            <a:endParaRPr lang="en-US" sz="1400" dirty="0">
              <a:latin typeface="Swiss721 BT" panose="020B0504020202020204" pitchFamily="34" charset="0"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9B6A00E-0D65-F246-A9F8-C6770B51BA72}"/>
              </a:ext>
            </a:extLst>
          </p:cNvPr>
          <p:cNvSpPr txBox="1">
            <a:spLocks/>
          </p:cNvSpPr>
          <p:nvPr/>
        </p:nvSpPr>
        <p:spPr bwMode="auto">
          <a:xfrm>
            <a:off x="6961312" y="4955605"/>
            <a:ext cx="2037562" cy="20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1" kern="1200">
                <a:solidFill>
                  <a:srgbClr val="231C17"/>
                </a:solidFill>
                <a:latin typeface="Aldine721 BT" charset="0"/>
                <a:ea typeface="Aldine721 BT" charset="0"/>
                <a:cs typeface="Aldine721 BT" charset="0"/>
              </a:defRPr>
            </a:lvl1pPr>
            <a:lvl2pPr marL="4572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600" dirty="0"/>
              <a:t>2019 WomenTechWomenYes (WTWY) Annual Gala, NYC </a:t>
            </a:r>
            <a:endParaRPr lang="en-US" altLang="en-US" sz="600" dirty="0"/>
          </a:p>
        </p:txBody>
      </p:sp>
    </p:spTree>
    <p:extLst>
      <p:ext uri="{BB962C8B-B14F-4D97-AF65-F5344CB8AC3E}">
        <p14:creationId xmlns:p14="http://schemas.microsoft.com/office/powerpoint/2010/main" val="1557283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E022773F-F87D-4E58-8E60-735547EDCC1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90" name="think-cell Slide" r:id="rId6" imgW="175" imgH="175" progId="TCLayout.ActiveDocument.1">
                  <p:embed/>
                </p:oleObj>
              </mc:Choice>
              <mc:Fallback>
                <p:oleObj name="think-cell Slide" r:id="rId6" imgW="175" imgH="175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E022773F-F87D-4E58-8E60-735547EDCC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4F95765-49A6-4A31-8C74-B8522405CC9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b="1" dirty="0">
              <a:latin typeface="Swiss721 BlkCn BT" panose="020B0806030502040204" pitchFamily="34" charset="0"/>
              <a:sym typeface="Swiss721 BlkCn BT" panose="020B0806030502040204" pitchFamily="34" charset="0"/>
            </a:endParaRPr>
          </a:p>
        </p:txBody>
      </p:sp>
      <p:sp>
        <p:nvSpPr>
          <p:cNvPr id="6553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EXECUTIVE SUMMARY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93A140-1DC5-4563-B16C-3203B2B4C5B9}"/>
              </a:ext>
            </a:extLst>
          </p:cNvPr>
          <p:cNvSpPr/>
          <p:nvPr/>
        </p:nvSpPr>
        <p:spPr>
          <a:xfrm>
            <a:off x="756721" y="1193513"/>
            <a:ext cx="548107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Swiss721 BT" panose="020B0504020202020204" pitchFamily="34" charset="0"/>
              </a:rPr>
              <a:t>INSIGHT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wiss721 BT" panose="020B0504020202020204" pitchFamily="34" charset="0"/>
              </a:rPr>
              <a:t>Reach as many people as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wiss721 BT" panose="020B0504020202020204" pitchFamily="34" charset="0"/>
              </a:rPr>
              <a:t>Subway Tabling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Swiss721 BT" panose="020B0504020202020204" pitchFamily="34" charset="0"/>
            </a:endParaRPr>
          </a:p>
          <a:p>
            <a:endParaRPr lang="en-US" sz="1400" dirty="0">
              <a:latin typeface="Swiss721 BT" panose="020B0504020202020204" pitchFamily="34" charset="0"/>
            </a:endParaRPr>
          </a:p>
          <a:p>
            <a:endParaRPr lang="en-US" sz="1400" dirty="0">
              <a:latin typeface="Swiss721 BT" panose="020B0504020202020204" pitchFamily="34" charset="0"/>
            </a:endParaRPr>
          </a:p>
          <a:p>
            <a:endParaRPr lang="en-US" sz="1400" dirty="0">
              <a:latin typeface="Swiss721 BT" panose="020B0504020202020204" pitchFamily="34" charset="0"/>
            </a:endParaRPr>
          </a:p>
          <a:p>
            <a:r>
              <a:rPr lang="en-US" sz="1400" b="1" dirty="0">
                <a:latin typeface="Swiss721 BT" panose="020B0504020202020204" pitchFamily="34" charset="0"/>
              </a:rPr>
              <a:t>RECOMMENDATION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Swiss721 BT" panose="020B0504020202020204" pitchFamily="34" charset="0"/>
              </a:rPr>
              <a:t>Station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Swiss721 BT" panose="020B0504020202020204" pitchFamily="34" charset="0"/>
              </a:rPr>
              <a:t>Time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Swiss721 BT" panose="020B0504020202020204" pitchFamily="34" charset="0"/>
            </a:endParaRPr>
          </a:p>
          <a:p>
            <a:endParaRPr lang="en-US" sz="1400" dirty="0">
              <a:latin typeface="Swiss721 BT" panose="020B0504020202020204" pitchFamily="34" charset="0"/>
            </a:endParaRPr>
          </a:p>
          <a:p>
            <a:endParaRPr lang="en-US" sz="1400" dirty="0">
              <a:latin typeface="Swiss721 BT" panose="020B0504020202020204" pitchFamily="34" charset="0"/>
            </a:endParaRPr>
          </a:p>
        </p:txBody>
      </p:sp>
      <p:pic>
        <p:nvPicPr>
          <p:cNvPr id="20" name="Graphic 19" descr="Lights On">
            <a:extLst>
              <a:ext uri="{FF2B5EF4-FFF2-40B4-BE49-F238E27FC236}">
                <a16:creationId xmlns:a16="http://schemas.microsoft.com/office/drawing/2014/main" id="{B6FFF868-6D98-0049-B8DE-65F083687B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5597" y="2773623"/>
            <a:ext cx="456865" cy="456865"/>
          </a:xfrm>
          <a:prstGeom prst="rect">
            <a:avLst/>
          </a:prstGeom>
        </p:spPr>
      </p:pic>
      <p:pic>
        <p:nvPicPr>
          <p:cNvPr id="22" name="Graphic 21" descr="Research">
            <a:extLst>
              <a:ext uri="{FF2B5EF4-FFF2-40B4-BE49-F238E27FC236}">
                <a16:creationId xmlns:a16="http://schemas.microsoft.com/office/drawing/2014/main" id="{E3A4342E-CF8C-8248-A703-2EAA92DF7A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5534" y="1163604"/>
            <a:ext cx="494632" cy="494632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AF9B89C-7121-2D4B-B6CD-372B62DC5871}"/>
              </a:ext>
            </a:extLst>
          </p:cNvPr>
          <p:cNvSpPr txBox="1">
            <a:spLocks/>
          </p:cNvSpPr>
          <p:nvPr/>
        </p:nvSpPr>
        <p:spPr bwMode="auto">
          <a:xfrm>
            <a:off x="6961312" y="4955605"/>
            <a:ext cx="2037562" cy="20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1" kern="1200">
                <a:solidFill>
                  <a:srgbClr val="231C17"/>
                </a:solidFill>
                <a:latin typeface="Aldine721 BT" charset="0"/>
                <a:ea typeface="Aldine721 BT" charset="0"/>
                <a:cs typeface="Aldine721 BT" charset="0"/>
              </a:defRPr>
            </a:lvl1pPr>
            <a:lvl2pPr marL="4572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600" dirty="0"/>
              <a:t>2019 WomenTechWomenYes (WTWY) Annual Gala, NYC </a:t>
            </a:r>
            <a:endParaRPr lang="en-US" altLang="en-US" sz="600" dirty="0"/>
          </a:p>
        </p:txBody>
      </p:sp>
    </p:spTree>
    <p:extLst>
      <p:ext uri="{BB962C8B-B14F-4D97-AF65-F5344CB8AC3E}">
        <p14:creationId xmlns:p14="http://schemas.microsoft.com/office/powerpoint/2010/main" val="3547143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E022773F-F87D-4E58-8E60-735547EDCC1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49" name="think-cell Slide" r:id="rId6" imgW="175" imgH="175" progId="TCLayout.ActiveDocument.1">
                  <p:embed/>
                </p:oleObj>
              </mc:Choice>
              <mc:Fallback>
                <p:oleObj name="think-cell Slide" r:id="rId6" imgW="175" imgH="175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E022773F-F87D-4E58-8E60-735547EDCC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E3EEA9A8-D04E-4476-A7B6-C480D2894D4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defRPr/>
            </a:pPr>
            <a:endParaRPr kumimoji="0" lang="en-US" b="1" u="none" strike="noStrike" kern="1200" cap="none" spc="0" normalizeH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wiss721 BlkCn BT" panose="020B0806030502040204" pitchFamily="34" charset="0"/>
              <a:sym typeface="Swiss721 BlkCn BT" panose="020B0806030502040204" pitchFamily="34" charset="0"/>
            </a:endParaRPr>
          </a:p>
        </p:txBody>
      </p:sp>
      <p:sp>
        <p:nvSpPr>
          <p:cNvPr id="65539" name="Title 2"/>
          <p:cNvSpPr>
            <a:spLocks noGrp="1"/>
          </p:cNvSpPr>
          <p:nvPr>
            <p:ph type="title"/>
          </p:nvPr>
        </p:nvSpPr>
        <p:spPr>
          <a:xfrm>
            <a:off x="677681" y="44240"/>
            <a:ext cx="8321192" cy="1041242"/>
          </a:xfrm>
        </p:spPr>
        <p:txBody>
          <a:bodyPr/>
          <a:lstStyle/>
          <a:p>
            <a:pPr eaLnBrk="1" hangingPunct="1"/>
            <a:r>
              <a:rPr lang="en-US" altLang="en-US" dirty="0"/>
              <a:t>SCOPE, DATA &amp; ASSUMPTIONS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3004105-0EB4-44F3-BB7D-4849FA7F4B81}"/>
              </a:ext>
            </a:extLst>
          </p:cNvPr>
          <p:cNvSpPr txBox="1"/>
          <p:nvPr/>
        </p:nvSpPr>
        <p:spPr>
          <a:xfrm>
            <a:off x="658739" y="1701914"/>
            <a:ext cx="2979301" cy="3085237"/>
          </a:xfrm>
          <a:prstGeom prst="rect">
            <a:avLst/>
          </a:prstGeom>
          <a:noFill/>
          <a:ln>
            <a:solidFill>
              <a:srgbClr val="FD9567"/>
            </a:solidFill>
          </a:ln>
        </p:spPr>
        <p:txBody>
          <a:bodyPr wrap="square" rtlCol="0">
            <a:noAutofit/>
          </a:bodyPr>
          <a:lstStyle/>
          <a:p>
            <a:pPr marL="168275" indent="-168275" defTabSz="914400" eaLnBrk="1" fontAlgn="auto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latin typeface="Swiss721 BT" panose="020B0504020202020204"/>
              </a:rPr>
              <a:t>Develop an </a:t>
            </a:r>
            <a:r>
              <a:rPr lang="en-US" sz="1100" b="1" dirty="0">
                <a:solidFill>
                  <a:schemeClr val="accent1"/>
                </a:solidFill>
                <a:latin typeface="Swiss721 BT" panose="020B0504020202020204"/>
              </a:rPr>
              <a:t>optimized recommendation for WTWY International to help drive awareness and increase sign-ups </a:t>
            </a:r>
            <a:r>
              <a:rPr lang="en-US" sz="1100" dirty="0">
                <a:latin typeface="Swiss721 BT" panose="020B0504020202020204"/>
              </a:rPr>
              <a:t>for upcoming Fall 2020 WTWY Gala </a:t>
            </a:r>
          </a:p>
          <a:p>
            <a:pPr marL="625475" lvl="1" indent="-168275" defTabSz="914400" eaLnBrk="1" fontAlgn="auto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Swiss721 BT" panose="020B0504020202020204"/>
                <a:ea typeface="Open Sans" panose="020B0606030504020204" pitchFamily="34" charset="0"/>
                <a:cs typeface="Open Sans" panose="020B0606030504020204" pitchFamily="34" charset="0"/>
              </a:rPr>
              <a:t>Gather insights on average daily commuter traffic on the MTA network </a:t>
            </a:r>
          </a:p>
          <a:p>
            <a:pPr marL="625475" lvl="1" indent="-168275" defTabSz="914400" eaLnBrk="1" fontAlgn="auto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Swiss721 BT" panose="020B0504020202020204"/>
                <a:ea typeface="Open Sans" panose="020B0606030504020204" pitchFamily="34" charset="0"/>
                <a:cs typeface="Open Sans" panose="020B0606030504020204" pitchFamily="34" charset="0"/>
              </a:rPr>
              <a:t>Identify a small group of stations that drive a significant share of traffic (</a:t>
            </a:r>
            <a:r>
              <a:rPr lang="en-US" sz="1000" b="1" dirty="0">
                <a:solidFill>
                  <a:schemeClr val="accent1"/>
                </a:solidFill>
                <a:latin typeface="Swiss721 BT" panose="020B0504020202020204"/>
              </a:rPr>
              <a:t>MTA Hot Spots</a:t>
            </a:r>
            <a:r>
              <a:rPr lang="en-US" sz="1000" dirty="0">
                <a:latin typeface="Swiss721 BT" panose="020B0504020202020204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 marL="625475" lvl="1" indent="-168275" defTabSz="914400" eaLnBrk="1" fontAlgn="auto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Swiss721 BT" panose="020B0504020202020204"/>
                <a:ea typeface="Open Sans" panose="020B0606030504020204" pitchFamily="34" charset="0"/>
                <a:cs typeface="Open Sans" panose="020B0606030504020204" pitchFamily="34" charset="0"/>
              </a:rPr>
              <a:t>Recommend an approach to maximize outcomes in the lead-up to the Fall 2020 Gala</a:t>
            </a:r>
          </a:p>
          <a:p>
            <a:pPr marL="625475" lvl="1" indent="-168275" defTabSz="914400" eaLnBrk="1" fontAlgn="auto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Swiss721 BT" panose="020B0504020202020204"/>
                <a:ea typeface="Open Sans" panose="020B0606030504020204" pitchFamily="34" charset="0"/>
                <a:cs typeface="Open Sans" panose="020B0606030504020204" pitchFamily="34" charset="0"/>
              </a:rPr>
              <a:t>Jointly collaborate and align on action plan and expectations around outcomes</a:t>
            </a:r>
          </a:p>
          <a:p>
            <a:pPr marL="625475" lvl="1" indent="-168275" defTabSz="914400" eaLnBrk="1" fontAlgn="auto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Swiss721 BT" panose="020B0504020202020204"/>
                <a:ea typeface="Open Sans" panose="020B0606030504020204" pitchFamily="34" charset="0"/>
                <a:cs typeface="Open Sans" panose="020B0606030504020204" pitchFamily="34" charset="0"/>
              </a:rPr>
              <a:t>Discuss and document learnings that can be leveraged for future efforts</a:t>
            </a:r>
            <a:endParaRPr lang="en-US" sz="1000" dirty="0">
              <a:solidFill>
                <a:srgbClr val="000000"/>
              </a:solidFill>
              <a:latin typeface="Swiss721 Lt B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73B828CB-5497-41E1-A208-9FDC041B33B2}"/>
              </a:ext>
            </a:extLst>
          </p:cNvPr>
          <p:cNvSpPr/>
          <p:nvPr/>
        </p:nvSpPr>
        <p:spPr bwMode="gray">
          <a:xfrm>
            <a:off x="665552" y="854472"/>
            <a:ext cx="2428291" cy="2211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 defTabSz="914400" eaLnBrk="1" fontAlgn="auto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sz="1200" b="1" spc="300" dirty="0">
                <a:solidFill>
                  <a:srgbClr val="787878"/>
                </a:solidFill>
                <a:latin typeface="Swiss721 Lt BT"/>
              </a:rPr>
              <a:t>SCOPE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E72BC69E-373C-42A4-A3F9-D5C437438B90}"/>
              </a:ext>
            </a:extLst>
          </p:cNvPr>
          <p:cNvSpPr/>
          <p:nvPr/>
        </p:nvSpPr>
        <p:spPr bwMode="gray">
          <a:xfrm>
            <a:off x="4365974" y="1096390"/>
            <a:ext cx="1825071" cy="2211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 defTabSz="914400" eaLnBrk="1" fontAlgn="auto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sz="1200" b="1" spc="300" dirty="0">
                <a:solidFill>
                  <a:srgbClr val="787878"/>
                </a:solidFill>
                <a:latin typeface="Swiss721 Lt BT"/>
              </a:rPr>
              <a:t>DATA SOURCES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C00B6A43-B469-40F0-BE19-4DE911AAB6C0}"/>
              </a:ext>
            </a:extLst>
          </p:cNvPr>
          <p:cNvSpPr/>
          <p:nvPr/>
        </p:nvSpPr>
        <p:spPr bwMode="gray">
          <a:xfrm>
            <a:off x="6861736" y="1330986"/>
            <a:ext cx="1882401" cy="2211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 defTabSz="914400" eaLnBrk="1" fontAlgn="auto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sz="1200" b="1" spc="300" dirty="0">
                <a:solidFill>
                  <a:srgbClr val="787878"/>
                </a:solidFill>
                <a:latin typeface="Swiss721 Lt BT"/>
              </a:rPr>
              <a:t>ASSUMPTIONS</a:t>
            </a: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5DA0A2B-33B8-4304-AE0B-9CEB8FEB5CC1}"/>
              </a:ext>
            </a:extLst>
          </p:cNvPr>
          <p:cNvCxnSpPr>
            <a:cxnSpLocks/>
          </p:cNvCxnSpPr>
          <p:nvPr/>
        </p:nvCxnSpPr>
        <p:spPr>
          <a:xfrm>
            <a:off x="665552" y="848558"/>
            <a:ext cx="2428291" cy="0"/>
          </a:xfrm>
          <a:prstGeom prst="line">
            <a:avLst/>
          </a:prstGeom>
          <a:noFill/>
          <a:ln w="38100" cap="flat" cmpd="sng" algn="ctr">
            <a:solidFill>
              <a:srgbClr val="FD9567"/>
            </a:solidFill>
            <a:prstDash val="solid"/>
            <a:miter lim="800000"/>
          </a:ln>
          <a:effectLst/>
        </p:spPr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70AA00BC-DB76-41C2-AF12-7EFD07137CBE}"/>
              </a:ext>
            </a:extLst>
          </p:cNvPr>
          <p:cNvCxnSpPr>
            <a:cxnSpLocks/>
          </p:cNvCxnSpPr>
          <p:nvPr/>
        </p:nvCxnSpPr>
        <p:spPr>
          <a:xfrm>
            <a:off x="3093843" y="1082385"/>
            <a:ext cx="3840609" cy="0"/>
          </a:xfrm>
          <a:prstGeom prst="line">
            <a:avLst/>
          </a:prstGeom>
          <a:noFill/>
          <a:ln w="38100" cap="flat" cmpd="sng" algn="ctr">
            <a:solidFill>
              <a:srgbClr val="86F200"/>
            </a:solidFill>
            <a:prstDash val="solid"/>
            <a:miter lim="800000"/>
          </a:ln>
          <a:effectLst/>
        </p:spPr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EB394F1-2C27-486F-8D37-DECD77897AF4}"/>
              </a:ext>
            </a:extLst>
          </p:cNvPr>
          <p:cNvCxnSpPr>
            <a:cxnSpLocks/>
          </p:cNvCxnSpPr>
          <p:nvPr/>
        </p:nvCxnSpPr>
        <p:spPr>
          <a:xfrm>
            <a:off x="6861736" y="1316212"/>
            <a:ext cx="1882401" cy="0"/>
          </a:xfrm>
          <a:prstGeom prst="line">
            <a:avLst/>
          </a:prstGeom>
          <a:noFill/>
          <a:ln w="38100" cap="flat" cmpd="sng" algn="ctr">
            <a:solidFill>
              <a:srgbClr val="FDD300"/>
            </a:solidFill>
            <a:prstDash val="solid"/>
            <a:miter lim="800000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275DAAE-2385-4C08-930D-0E44CB3F9B74}"/>
              </a:ext>
            </a:extLst>
          </p:cNvPr>
          <p:cNvCxnSpPr>
            <a:cxnSpLocks/>
          </p:cNvCxnSpPr>
          <p:nvPr/>
        </p:nvCxnSpPr>
        <p:spPr>
          <a:xfrm>
            <a:off x="481759" y="1701915"/>
            <a:ext cx="0" cy="3085237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52505FF7-CF22-4442-8C5A-9CAFAA267EF1}"/>
              </a:ext>
            </a:extLst>
          </p:cNvPr>
          <p:cNvSpPr txBox="1"/>
          <p:nvPr/>
        </p:nvSpPr>
        <p:spPr>
          <a:xfrm rot="16200000">
            <a:off x="-196296" y="2908343"/>
            <a:ext cx="1341932" cy="111897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6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wiss721 Lt BT"/>
              </a:rPr>
              <a:t>KEY CONSIDERATIONS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29AE03B5-AC0B-4951-8340-9F51034280B3}"/>
              </a:ext>
            </a:extLst>
          </p:cNvPr>
          <p:cNvCxnSpPr>
            <a:cxnSpLocks/>
          </p:cNvCxnSpPr>
          <p:nvPr/>
        </p:nvCxnSpPr>
        <p:spPr>
          <a:xfrm>
            <a:off x="665551" y="1619283"/>
            <a:ext cx="8158451" cy="0"/>
          </a:xfrm>
          <a:prstGeom prst="line">
            <a:avLst/>
          </a:prstGeom>
          <a:noFill/>
          <a:ln w="22225" cap="rnd" cmpd="sng" algn="ctr">
            <a:solidFill>
              <a:srgbClr val="FFFFFF">
                <a:lumMod val="50000"/>
              </a:srgbClr>
            </a:solidFill>
            <a:prstDash val="sysDot"/>
            <a:round/>
          </a:ln>
          <a:effectLst/>
        </p:spPr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7E9DDB45-2802-4497-819B-4BE64BB4686A}"/>
              </a:ext>
            </a:extLst>
          </p:cNvPr>
          <p:cNvSpPr txBox="1"/>
          <p:nvPr/>
        </p:nvSpPr>
        <p:spPr>
          <a:xfrm>
            <a:off x="3872560" y="1701915"/>
            <a:ext cx="2744568" cy="3085237"/>
          </a:xfrm>
          <a:prstGeom prst="rect">
            <a:avLst/>
          </a:prstGeom>
          <a:noFill/>
          <a:ln>
            <a:solidFill>
              <a:srgbClr val="86F200"/>
            </a:solidFill>
          </a:ln>
        </p:spPr>
        <p:txBody>
          <a:bodyPr wrap="square" rtlCol="0">
            <a:noAutofit/>
          </a:bodyPr>
          <a:lstStyle/>
          <a:p>
            <a:pPr marL="168275" marR="0" lvl="0" indent="-1682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100" dirty="0"/>
              <a:t>MTA Turnstile Data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lang="en-US" sz="1100" kern="0" dirty="0">
              <a:solidFill>
                <a:srgbClr val="000000"/>
              </a:solidFill>
              <a:latin typeface="Swiss721 Lt B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68275" marR="0" lvl="0" indent="-1682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100" kern="0" dirty="0">
                <a:solidFill>
                  <a:srgbClr val="000000"/>
                </a:solidFill>
                <a:latin typeface="Swiss721 Lt BT"/>
                <a:ea typeface="Open Sans" panose="020B0606030504020204" pitchFamily="34" charset="0"/>
                <a:cs typeface="Open Sans" panose="020B0606030504020204" pitchFamily="34" charset="0"/>
              </a:rPr>
              <a:t>Geo Location Data (for stations within the MTA network)</a:t>
            </a:r>
          </a:p>
          <a:p>
            <a:pPr marL="168275" marR="0" lvl="0" indent="-1682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100" kern="0" dirty="0">
              <a:solidFill>
                <a:srgbClr val="000000"/>
              </a:solidFill>
              <a:latin typeface="Swiss721 Lt B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1C64614-1B46-4FEB-A9F2-6A5E814DD4A0}"/>
              </a:ext>
            </a:extLst>
          </p:cNvPr>
          <p:cNvSpPr txBox="1"/>
          <p:nvPr/>
        </p:nvSpPr>
        <p:spPr>
          <a:xfrm>
            <a:off x="6853944" y="1701914"/>
            <a:ext cx="1908879" cy="3085237"/>
          </a:xfrm>
          <a:prstGeom prst="rect">
            <a:avLst/>
          </a:prstGeom>
          <a:noFill/>
          <a:ln>
            <a:solidFill>
              <a:srgbClr val="FDD300"/>
            </a:solidFill>
          </a:ln>
        </p:spPr>
        <p:txBody>
          <a:bodyPr wrap="square" rtlCol="0">
            <a:noAutofit/>
          </a:bodyPr>
          <a:lstStyle/>
          <a:p>
            <a:pPr marL="168275" marR="0" lvl="0" indent="-1682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100" kern="0" dirty="0">
                <a:solidFill>
                  <a:srgbClr val="000000"/>
                </a:solidFill>
                <a:latin typeface="Swiss721 Lt BT"/>
                <a:ea typeface="Open Sans" panose="020B0606030504020204" pitchFamily="34" charset="0"/>
                <a:cs typeface="Open Sans" panose="020B0606030504020204" pitchFamily="34" charset="0"/>
              </a:rPr>
              <a:t>The Fall 2020 Gala is assumed to be an online event</a:t>
            </a:r>
          </a:p>
          <a:p>
            <a:pPr marL="168275" marR="0" lvl="0" indent="-1682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100" kern="0" dirty="0">
                <a:solidFill>
                  <a:srgbClr val="000000"/>
                </a:solidFill>
                <a:latin typeface="Swiss721 Lt BT"/>
                <a:ea typeface="Open Sans" panose="020B0606030504020204" pitchFamily="34" charset="0"/>
                <a:cs typeface="Open Sans" panose="020B0606030504020204" pitchFamily="34" charset="0"/>
              </a:rPr>
              <a:t>To maximize our ability to reach the target audience (tech enthusiasts), we limited our analysis to focus on key work-related commute hours. </a:t>
            </a:r>
          </a:p>
          <a:p>
            <a:pPr marL="168275" marR="0" lvl="0" indent="-1682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100" kern="0" dirty="0">
                <a:solidFill>
                  <a:srgbClr val="000000"/>
                </a:solidFill>
                <a:latin typeface="Swiss721 Lt BT"/>
                <a:ea typeface="Open Sans" panose="020B0606030504020204" pitchFamily="34" charset="0"/>
                <a:cs typeface="Open Sans" panose="020B0606030504020204" pitchFamily="34" charset="0"/>
              </a:rPr>
              <a:t>Based on high density commuter traffic and geographic proximity, the analysis was limited to  Manhattan borough</a:t>
            </a:r>
          </a:p>
        </p:txBody>
      </p:sp>
      <p:sp>
        <p:nvSpPr>
          <p:cNvPr id="150" name="Star: 5 Points 149">
            <a:extLst>
              <a:ext uri="{FF2B5EF4-FFF2-40B4-BE49-F238E27FC236}">
                <a16:creationId xmlns:a16="http://schemas.microsoft.com/office/drawing/2014/main" id="{F06726C2-4EFA-4FEB-98C1-D4337D665E71}"/>
              </a:ext>
            </a:extLst>
          </p:cNvPr>
          <p:cNvSpPr/>
          <p:nvPr/>
        </p:nvSpPr>
        <p:spPr>
          <a:xfrm>
            <a:off x="8474131" y="1346255"/>
            <a:ext cx="168448" cy="181386"/>
          </a:xfrm>
          <a:prstGeom prst="star5">
            <a:avLst/>
          </a:prstGeom>
          <a:solidFill>
            <a:srgbClr val="86F200"/>
          </a:solidFill>
          <a:ln w="12700" cap="flat" cmpd="sng" algn="ctr">
            <a:solidFill>
              <a:srgbClr val="86F2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11434-132F-CB4E-9A56-03688DB2A343}"/>
              </a:ext>
            </a:extLst>
          </p:cNvPr>
          <p:cNvSpPr txBox="1"/>
          <p:nvPr/>
        </p:nvSpPr>
        <p:spPr>
          <a:xfrm>
            <a:off x="448119" y="4751645"/>
            <a:ext cx="82141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500" dirty="0"/>
              <a:t>¹ </a:t>
            </a:r>
            <a:r>
              <a:rPr lang="en-US" sz="500" dirty="0">
                <a:solidFill>
                  <a:srgbClr val="0070C0"/>
                </a:solidFill>
              </a:rPr>
              <a:t>Source: </a:t>
            </a:r>
            <a:r>
              <a:rPr lang="en-US" sz="500" dirty="0">
                <a:solidFill>
                  <a:srgbClr val="0070C0"/>
                </a:solidFill>
                <a:hlinkClick r:id="rId8"/>
              </a:rPr>
              <a:t>http://web.mta.info/developers/turnstile.html</a:t>
            </a:r>
            <a:r>
              <a:rPr lang="en-US" sz="500" dirty="0">
                <a:solidFill>
                  <a:srgbClr val="0070C0"/>
                </a:solidFill>
              </a:rPr>
              <a:t>  (</a:t>
            </a:r>
            <a:r>
              <a:rPr lang="en-US" sz="500" dirty="0"/>
              <a:t>MTA Turnstile Data)</a:t>
            </a:r>
            <a:endParaRPr lang="en-US" sz="500" dirty="0">
              <a:solidFill>
                <a:srgbClr val="0070C0"/>
              </a:solidFill>
            </a:endParaRPr>
          </a:p>
          <a:p>
            <a:pPr defTabSz="914400" eaLnBrk="1" fontAlgn="auto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500" dirty="0"/>
              <a:t> ² </a:t>
            </a:r>
            <a:r>
              <a:rPr lang="en-US" sz="500" dirty="0" err="1"/>
              <a:t>Source:</a:t>
            </a:r>
            <a:r>
              <a:rPr lang="en-US" sz="500" dirty="0" err="1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</a:t>
            </a:r>
            <a:r>
              <a:rPr lang="en-US" sz="5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://web.mta.info/developers/data/nyct/subway/Stations.csv</a:t>
            </a:r>
            <a:endParaRPr lang="en-US" sz="500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25A98EF0-43BD-2743-8F07-5874FBDB928B}"/>
              </a:ext>
            </a:extLst>
          </p:cNvPr>
          <p:cNvSpPr txBox="1">
            <a:spLocks/>
          </p:cNvSpPr>
          <p:nvPr/>
        </p:nvSpPr>
        <p:spPr bwMode="auto">
          <a:xfrm>
            <a:off x="6961312" y="4955605"/>
            <a:ext cx="2037562" cy="20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1" kern="1200">
                <a:solidFill>
                  <a:srgbClr val="231C17"/>
                </a:solidFill>
                <a:latin typeface="Aldine721 BT" charset="0"/>
                <a:ea typeface="Aldine721 BT" charset="0"/>
                <a:cs typeface="Aldine721 BT" charset="0"/>
              </a:defRPr>
            </a:lvl1pPr>
            <a:lvl2pPr marL="4572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600" dirty="0"/>
              <a:t>2019 WomenTechWomenYes (WTWY) Annual Gala, NYC </a:t>
            </a:r>
            <a:endParaRPr lang="en-US" altLang="en-US" sz="600" dirty="0"/>
          </a:p>
        </p:txBody>
      </p:sp>
    </p:spTree>
    <p:extLst>
      <p:ext uri="{BB962C8B-B14F-4D97-AF65-F5344CB8AC3E}">
        <p14:creationId xmlns:p14="http://schemas.microsoft.com/office/powerpoint/2010/main" val="2967894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4912DE3-7B14-4E90-B9C2-45992143D83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21" name="think-cell Slide" r:id="rId6" imgW="175" imgH="175" progId="TCLayout.ActiveDocument.1">
                  <p:embed/>
                </p:oleObj>
              </mc:Choice>
              <mc:Fallback>
                <p:oleObj name="think-cell Slide" r:id="rId6" imgW="175" imgH="17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4912DE3-7B14-4E90-B9C2-45992143D8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47C5B91-79B3-46FD-91B1-BBFE9BF23A4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b="1" dirty="0">
              <a:latin typeface="Swiss721 BlkCn BT" panose="020B0806030502040204" pitchFamily="34" charset="0"/>
              <a:sym typeface="Swiss721 BlkCn BT" panose="020B0806030502040204" pitchFamily="34" charset="0"/>
            </a:endParaRPr>
          </a:p>
        </p:txBody>
      </p:sp>
      <p:sp>
        <p:nvSpPr>
          <p:cNvPr id="43009" name="Title 3"/>
          <p:cNvSpPr>
            <a:spLocks noGrp="1"/>
          </p:cNvSpPr>
          <p:nvPr>
            <p:ph type="title"/>
          </p:nvPr>
        </p:nvSpPr>
        <p:spPr>
          <a:xfrm>
            <a:off x="1412204" y="424275"/>
            <a:ext cx="3025611" cy="857250"/>
          </a:xfrm>
        </p:spPr>
        <p:txBody>
          <a:bodyPr/>
          <a:lstStyle/>
          <a:p>
            <a:pPr eaLnBrk="1" hangingPunct="1"/>
            <a:r>
              <a:rPr lang="en-US" altLang="en-US" sz="1800" dirty="0">
                <a:solidFill>
                  <a:schemeClr val="tx1"/>
                </a:solidFill>
              </a:rPr>
              <a:t>New York City MTA : Key Stats </a:t>
            </a:r>
            <a:br>
              <a:rPr lang="en-US" altLang="en-US" sz="1800" dirty="0">
                <a:solidFill>
                  <a:schemeClr val="tx1"/>
                </a:solidFill>
              </a:rPr>
            </a:br>
            <a:r>
              <a:rPr lang="en-US" altLang="en-US" sz="18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2E1EA1-EE74-7E48-8CDC-5E8D0212B8D4}"/>
              </a:ext>
            </a:extLst>
          </p:cNvPr>
          <p:cNvSpPr/>
          <p:nvPr/>
        </p:nvSpPr>
        <p:spPr>
          <a:xfrm>
            <a:off x="88899" y="2449179"/>
            <a:ext cx="1370933" cy="4563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9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wiss721 BlkCn BT" panose="020B0806030502040204" pitchFamily="34" charset="0"/>
                <a:ea typeface="Swiss721 BT Black Condensed" charset="0"/>
                <a:cs typeface="Swiss721 BT Black Condensed" charset="0"/>
              </a:rPr>
              <a:t>379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04BFD7-2E4F-FC4C-82C1-009CE0971AE3}"/>
              </a:ext>
            </a:extLst>
          </p:cNvPr>
          <p:cNvSpPr/>
          <p:nvPr/>
        </p:nvSpPr>
        <p:spPr>
          <a:xfrm>
            <a:off x="88899" y="1530087"/>
            <a:ext cx="1370933" cy="4563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900" spc="100" dirty="0">
                <a:solidFill>
                  <a:srgbClr val="FFFFFF"/>
                </a:solidFill>
                <a:latin typeface="Swiss721 BlkCn BT" panose="020B0806030502040204" pitchFamily="34" charset="0"/>
                <a:ea typeface="Swiss721 BT Black Condensed" charset="0"/>
                <a:cs typeface="Swiss721 BT Black Condensed" charset="0"/>
              </a:rPr>
              <a:t>2.3</a:t>
            </a:r>
            <a:r>
              <a:rPr kumimoji="0" lang="en-US" sz="1800" b="1" i="0" u="none" strike="noStrike" kern="9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wiss721 BlkCn BT" panose="020B0806030502040204" pitchFamily="34" charset="0"/>
                <a:ea typeface="Swiss721 BT Black Condensed" charset="0"/>
                <a:cs typeface="Swiss721 BT Black Condensed" charset="0"/>
              </a:rPr>
              <a:t>M+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B97163-167E-4C47-98FB-EC657B1A145E}"/>
              </a:ext>
            </a:extLst>
          </p:cNvPr>
          <p:cNvSpPr/>
          <p:nvPr/>
        </p:nvSpPr>
        <p:spPr>
          <a:xfrm>
            <a:off x="88899" y="3402611"/>
            <a:ext cx="1370933" cy="4563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9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wiss721 BlkCn BT" panose="020B0806030502040204" pitchFamily="34" charset="0"/>
                <a:ea typeface="Swiss721 BT Black Condensed" charset="0"/>
                <a:cs typeface="Swiss721 BT Black Condensed" charset="0"/>
              </a:rPr>
              <a:t>4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A72FE8D7-3524-984B-B52B-8CE2FC755EEE}"/>
              </a:ext>
            </a:extLst>
          </p:cNvPr>
          <p:cNvSpPr txBox="1">
            <a:spLocks/>
          </p:cNvSpPr>
          <p:nvPr/>
        </p:nvSpPr>
        <p:spPr>
          <a:xfrm>
            <a:off x="1689968" y="2451011"/>
            <a:ext cx="2470085" cy="286383"/>
          </a:xfrm>
          <a:prstGeom prst="rect">
            <a:avLst/>
          </a:prstGeom>
          <a:noFill/>
        </p:spPr>
        <p:txBody>
          <a:bodyPr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1200" dirty="0">
                <a:latin typeface="Swiss721 BT" charset="0"/>
                <a:ea typeface="Swiss721 BT" charset="0"/>
                <a:cs typeface="Swiss721 BT" charset="0"/>
              </a:rPr>
              <a:t>Stations </a:t>
            </a:r>
            <a:endParaRPr lang="en-US" sz="800" i="1" dirty="0">
              <a:latin typeface="Swiss721 BT" charset="0"/>
              <a:ea typeface="Swiss721 BT" charset="0"/>
              <a:cs typeface="Swiss721 BT" charset="0"/>
            </a:endParaRPr>
          </a:p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800" i="1" dirty="0">
                <a:latin typeface="Swiss721 BT" charset="0"/>
              </a:rPr>
              <a:t>Oldest and largest public transportation system in the world (in terms of number of stations)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endParaRPr lang="en-US" sz="1200" dirty="0"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534D5EB-E2D7-AA49-8F06-6132B38D2F32}"/>
              </a:ext>
            </a:extLst>
          </p:cNvPr>
          <p:cNvSpPr txBox="1">
            <a:spLocks/>
          </p:cNvSpPr>
          <p:nvPr/>
        </p:nvSpPr>
        <p:spPr>
          <a:xfrm>
            <a:off x="1842368" y="1544899"/>
            <a:ext cx="2470085" cy="286383"/>
          </a:xfrm>
          <a:prstGeom prst="rect">
            <a:avLst/>
          </a:prstGeom>
          <a:noFill/>
        </p:spPr>
        <p:txBody>
          <a:bodyPr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1200" dirty="0">
                <a:latin typeface="Swiss721 BT" charset="0"/>
                <a:ea typeface="Swiss721 BT" charset="0"/>
                <a:cs typeface="Swiss721 BT" charset="0"/>
              </a:rPr>
              <a:t>Riders served on average each day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800" i="1" dirty="0">
                <a:latin typeface="Swiss721 BT" charset="0"/>
              </a:rPr>
              <a:t>Includes daily commuters and visitors to NYC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endParaRPr lang="en-US" sz="1200" dirty="0"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CC2F44E-2FE4-254D-8E7F-C6F145727F6B}"/>
              </a:ext>
            </a:extLst>
          </p:cNvPr>
          <p:cNvSpPr txBox="1">
            <a:spLocks/>
          </p:cNvSpPr>
          <p:nvPr/>
        </p:nvSpPr>
        <p:spPr>
          <a:xfrm>
            <a:off x="1689968" y="3319481"/>
            <a:ext cx="2470085" cy="286383"/>
          </a:xfrm>
          <a:prstGeom prst="rect">
            <a:avLst/>
          </a:prstGeom>
          <a:noFill/>
        </p:spPr>
        <p:txBody>
          <a:bodyPr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1200" dirty="0">
                <a:latin typeface="Swiss721 BT" charset="0"/>
                <a:ea typeface="Swiss721 BT" charset="0"/>
                <a:cs typeface="Swiss721 BT" charset="0"/>
              </a:rPr>
              <a:t>Serves the 4 boroughs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800" i="1" dirty="0">
                <a:latin typeface="Swiss721 BT" charset="0"/>
              </a:rPr>
              <a:t>The New York subway system operates in Manhattan, Queens, Brooklyn, and the Bronx. It never leaves New York City.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endParaRPr lang="en-US" sz="800" i="1" dirty="0">
              <a:latin typeface="Swiss721 BT" charset="0"/>
              <a:ea typeface="Swiss721 BT" charset="0"/>
              <a:cs typeface="Swiss721 BT" charset="0"/>
            </a:endParaRP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93928238-748E-EA46-9CA8-435C02C4A099}"/>
              </a:ext>
            </a:extLst>
          </p:cNvPr>
          <p:cNvSpPr txBox="1">
            <a:spLocks/>
          </p:cNvSpPr>
          <p:nvPr/>
        </p:nvSpPr>
        <p:spPr bwMode="auto">
          <a:xfrm>
            <a:off x="0" y="4939684"/>
            <a:ext cx="2037562" cy="20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1" kern="1200">
                <a:solidFill>
                  <a:srgbClr val="231C17"/>
                </a:solidFill>
                <a:latin typeface="Aldine721 BT" charset="0"/>
                <a:ea typeface="Aldine721 BT" charset="0"/>
                <a:cs typeface="Aldine721 BT" charset="0"/>
              </a:defRPr>
            </a:lvl1pPr>
            <a:lvl2pPr marL="4572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600" dirty="0"/>
              <a:t>2019 WomenTechWomenYes (WTWY) Annual Gala, NYC </a:t>
            </a:r>
            <a:endParaRPr lang="en-US" altLang="en-US" sz="600" dirty="0"/>
          </a:p>
        </p:txBody>
      </p:sp>
      <p:pic>
        <p:nvPicPr>
          <p:cNvPr id="17" name="slide5" descr="All Stations">
            <a:extLst>
              <a:ext uri="{FF2B5EF4-FFF2-40B4-BE49-F238E27FC236}">
                <a16:creationId xmlns:a16="http://schemas.microsoft.com/office/drawing/2014/main" id="{55B43AE9-DC17-D347-82BB-2B781A9B5CC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77" t="6725" r="36575" b="3211"/>
          <a:stretch/>
        </p:blipFill>
        <p:spPr>
          <a:xfrm>
            <a:off x="6118389" y="0"/>
            <a:ext cx="30256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992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CDB60-56FC-8C4C-959D-9ADCB3CDED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8415" y="414816"/>
            <a:ext cx="8321192" cy="403508"/>
          </a:xfrm>
        </p:spPr>
        <p:txBody>
          <a:bodyPr>
            <a:normAutofit/>
          </a:bodyPr>
          <a:lstStyle/>
          <a:p>
            <a:r>
              <a:rPr lang="en-US" sz="1800" i="0" dirty="0"/>
              <a:t>No significant change to rankings based on commuter traffic between 2019 and 2020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2DC1B87-5EB4-F54E-8638-5BAD6341CD71}"/>
              </a:ext>
            </a:extLst>
          </p:cNvPr>
          <p:cNvSpPr txBox="1">
            <a:spLocks/>
          </p:cNvSpPr>
          <p:nvPr/>
        </p:nvSpPr>
        <p:spPr bwMode="auto">
          <a:xfrm>
            <a:off x="6961312" y="4955605"/>
            <a:ext cx="2037562" cy="20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1" kern="1200">
                <a:solidFill>
                  <a:srgbClr val="231C17"/>
                </a:solidFill>
                <a:latin typeface="Aldine721 BT" charset="0"/>
                <a:ea typeface="Aldine721 BT" charset="0"/>
                <a:cs typeface="Aldine721 BT" charset="0"/>
              </a:defRPr>
            </a:lvl1pPr>
            <a:lvl2pPr marL="4572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600" dirty="0"/>
              <a:t>2019 WomenTechWomenYes (WTWY) Annual Gala, NYC </a:t>
            </a:r>
            <a:endParaRPr lang="en-US" altLang="en-US" sz="6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798E37-A1E4-6C45-B161-71E8AA32B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07" y="1203061"/>
            <a:ext cx="7344322" cy="352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332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CDB60-56FC-8C4C-959D-9ADCB3CDED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8415" y="414816"/>
            <a:ext cx="8321192" cy="403508"/>
          </a:xfrm>
        </p:spPr>
        <p:txBody>
          <a:bodyPr>
            <a:normAutofit/>
          </a:bodyPr>
          <a:lstStyle/>
          <a:p>
            <a:r>
              <a:rPr lang="en-US" sz="1800" i="0" dirty="0"/>
              <a:t>17% of commuter traffic is captured by Top 10 Stations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310EB5-75EB-B444-A744-E489EFC22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63" y="1715804"/>
            <a:ext cx="7114784" cy="2283681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0E194741-E426-914A-8B97-AA60F26D2ED5}"/>
              </a:ext>
            </a:extLst>
          </p:cNvPr>
          <p:cNvSpPr txBox="1">
            <a:spLocks/>
          </p:cNvSpPr>
          <p:nvPr/>
        </p:nvSpPr>
        <p:spPr bwMode="auto">
          <a:xfrm>
            <a:off x="6961312" y="4955605"/>
            <a:ext cx="2037562" cy="20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1" kern="1200">
                <a:solidFill>
                  <a:srgbClr val="231C17"/>
                </a:solidFill>
                <a:latin typeface="Aldine721 BT" charset="0"/>
                <a:ea typeface="Aldine721 BT" charset="0"/>
                <a:cs typeface="Aldine721 BT" charset="0"/>
              </a:defRPr>
            </a:lvl1pPr>
            <a:lvl2pPr marL="4572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600" dirty="0"/>
              <a:t>2019 WomenTechWomenYes (WTWY) Annual Gala, NYC </a:t>
            </a:r>
            <a:endParaRPr lang="en-US" altLang="en-US" sz="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90A91B-9B4A-3A47-AD0A-1DA67F88AF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262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CDB60-56FC-8C4C-959D-9ADCB3CDED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8415" y="414816"/>
            <a:ext cx="8321192" cy="403508"/>
          </a:xfrm>
        </p:spPr>
        <p:txBody>
          <a:bodyPr>
            <a:normAutofit/>
          </a:bodyPr>
          <a:lstStyle/>
          <a:p>
            <a:r>
              <a:rPr lang="en-US" sz="1800" i="0" dirty="0"/>
              <a:t>Majority of these stations are clustered around Manhattan, below Central Park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F34A313-7FFA-314F-86DF-FD11D8D61083}"/>
              </a:ext>
            </a:extLst>
          </p:cNvPr>
          <p:cNvSpPr txBox="1">
            <a:spLocks/>
          </p:cNvSpPr>
          <p:nvPr/>
        </p:nvSpPr>
        <p:spPr bwMode="auto">
          <a:xfrm>
            <a:off x="6961312" y="4955605"/>
            <a:ext cx="2037562" cy="20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1" kern="1200">
                <a:solidFill>
                  <a:srgbClr val="231C17"/>
                </a:solidFill>
                <a:latin typeface="Aldine721 BT" charset="0"/>
                <a:ea typeface="Aldine721 BT" charset="0"/>
                <a:cs typeface="Aldine721 BT" charset="0"/>
              </a:defRPr>
            </a:lvl1pPr>
            <a:lvl2pPr marL="4572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9144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1828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0" i="0" kern="1200">
                <a:solidFill>
                  <a:schemeClr val="tx2"/>
                </a:solidFill>
                <a:latin typeface="Swiss721 BT" charset="0"/>
                <a:ea typeface="Swiss721 BT" charset="0"/>
                <a:cs typeface="Swiss721 B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600" dirty="0"/>
              <a:t>2019 WomenTechWomenYes (WTWY) Annual Gala, NYC </a:t>
            </a:r>
            <a:endParaRPr lang="en-US" altLang="en-US" sz="600" dirty="0"/>
          </a:p>
        </p:txBody>
      </p:sp>
      <p:pic>
        <p:nvPicPr>
          <p:cNvPr id="8" name="slide4" descr="Top 10">
            <a:extLst>
              <a:ext uri="{FF2B5EF4-FFF2-40B4-BE49-F238E27FC236}">
                <a16:creationId xmlns:a16="http://schemas.microsoft.com/office/drawing/2014/main" id="{6C2A8A23-D9C7-4941-B725-24375CCDBE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" t="6470" b="6350"/>
          <a:stretch/>
        </p:blipFill>
        <p:spPr>
          <a:xfrm>
            <a:off x="940015" y="1235244"/>
            <a:ext cx="6558894" cy="3098761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3B885EA5-1992-0E40-BB05-D11ED5D7F0D8}"/>
              </a:ext>
            </a:extLst>
          </p:cNvPr>
          <p:cNvSpPr txBox="1">
            <a:spLocks/>
          </p:cNvSpPr>
          <p:nvPr/>
        </p:nvSpPr>
        <p:spPr bwMode="auto">
          <a:xfrm>
            <a:off x="104393" y="1219052"/>
            <a:ext cx="2336411" cy="3087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b="0" i="0" kern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b="0" i="0" kern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200" b="0" i="0" kern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 b="0" i="0" kern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 b="0" i="0" kern="1200">
                <a:solidFill>
                  <a:srgbClr val="231C17"/>
                </a:solidFill>
                <a:latin typeface="Swiss721 BT" charset="0"/>
                <a:ea typeface="Swiss721 BT" charset="0"/>
                <a:cs typeface="Swiss721 B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1B9FCDC-7264-8F4A-8C70-08B63CBDFB08}"/>
              </a:ext>
            </a:extLst>
          </p:cNvPr>
          <p:cNvSpPr/>
          <p:nvPr/>
        </p:nvSpPr>
        <p:spPr>
          <a:xfrm>
            <a:off x="2227897" y="1778697"/>
            <a:ext cx="1045924" cy="1308970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0795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HzA9fYGyo._3aFoegDRr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HzA9fYGyo._3aFoegDRr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5jYGOfMYKuvrn4h9.JMV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j3EHmLEoU6WBiXQ9FgIj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HzA9fYGyo._3aFoegDRr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gyZ5C.7xtEdBdndI9tuO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gyZ5C.7xtEdBdndI9tuO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j3EHmLEoU6WBiXQ9FgIj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HzA9fYGyo._3aFoegDRrQ"/>
</p:tagLst>
</file>

<file path=ppt/theme/theme1.xml><?xml version="1.0" encoding="utf-8"?>
<a:theme xmlns:a="http://schemas.openxmlformats.org/drawingml/2006/main" name="Office Theme">
  <a:themeElements>
    <a:clrScheme name="OBOP FINAL FINAL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88C69"/>
      </a:accent1>
      <a:accent2>
        <a:srgbClr val="F9AF96"/>
      </a:accent2>
      <a:accent3>
        <a:srgbClr val="C7D5EB"/>
      </a:accent3>
      <a:accent4>
        <a:srgbClr val="F6DEA4"/>
      </a:accent4>
      <a:accent5>
        <a:srgbClr val="C3D8D5"/>
      </a:accent5>
      <a:accent6>
        <a:srgbClr val="FDF3EE"/>
      </a:accent6>
      <a:hlink>
        <a:srgbClr val="F88C69"/>
      </a:hlink>
      <a:folHlink>
        <a:srgbClr val="C7D5E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BOP FINAL FINAL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88C69"/>
      </a:accent1>
      <a:accent2>
        <a:srgbClr val="F9AF96"/>
      </a:accent2>
      <a:accent3>
        <a:srgbClr val="C7D5EB"/>
      </a:accent3>
      <a:accent4>
        <a:srgbClr val="F6DEA4"/>
      </a:accent4>
      <a:accent5>
        <a:srgbClr val="C3D8D5"/>
      </a:accent5>
      <a:accent6>
        <a:srgbClr val="FDF3EE"/>
      </a:accent6>
      <a:hlink>
        <a:srgbClr val="F88C69"/>
      </a:hlink>
      <a:folHlink>
        <a:srgbClr val="C7D5E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12110</TotalTime>
  <Words>906</Words>
  <Application>Microsoft Macintosh PowerPoint</Application>
  <PresentationFormat>On-screen Show (16:9)</PresentationFormat>
  <Paragraphs>150</Paragraphs>
  <Slides>13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Aldine721 BT</vt:lpstr>
      <vt:lpstr>Arial</vt:lpstr>
      <vt:lpstr>Calibri</vt:lpstr>
      <vt:lpstr>Open Sans</vt:lpstr>
      <vt:lpstr>Swiss721 BlkCn BT</vt:lpstr>
      <vt:lpstr>Swiss721 BT</vt:lpstr>
      <vt:lpstr>Swiss721 BT Black Condensed</vt:lpstr>
      <vt:lpstr>Swiss721 Lt BT</vt:lpstr>
      <vt:lpstr>Wingdings 2</vt:lpstr>
      <vt:lpstr>Office Theme</vt:lpstr>
      <vt:lpstr>1_Office Theme</vt:lpstr>
      <vt:lpstr>think-cell Slide</vt:lpstr>
      <vt:lpstr>CX Journey Management Overview</vt:lpstr>
      <vt:lpstr>PROJECT TEAM</vt:lpstr>
      <vt:lpstr>AGENDA</vt:lpstr>
      <vt:lpstr>EXECUTIVE SUMMARY</vt:lpstr>
      <vt:lpstr>SCOPE, DATA &amp; ASSUMPTIONS</vt:lpstr>
      <vt:lpstr>New York City MTA : Key Stats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Recommendation &amp; Opportunities for the future</vt:lpstr>
      <vt:lpstr>Appendix</vt:lpstr>
    </vt:vector>
  </TitlesOfParts>
  <Manager/>
  <Company>TLG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Amy Van Ert-Anderson</dc:creator>
  <cp:keywords/>
  <dc:description/>
  <cp:lastModifiedBy>Brandt, Zach</cp:lastModifiedBy>
  <cp:revision>1058</cp:revision>
  <cp:lastPrinted>2019-09-30T17:57:02Z</cp:lastPrinted>
  <dcterms:created xsi:type="dcterms:W3CDTF">2017-01-23T20:11:54Z</dcterms:created>
  <dcterms:modified xsi:type="dcterms:W3CDTF">2020-09-25T01:42:42Z</dcterms:modified>
  <cp:category/>
</cp:coreProperties>
</file>